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8" r:id="rId3"/>
    <p:sldId id="257" r:id="rId4"/>
    <p:sldId id="259" r:id="rId5"/>
    <p:sldId id="260" r:id="rId6"/>
    <p:sldId id="269" r:id="rId7"/>
    <p:sldId id="272" r:id="rId8"/>
    <p:sldId id="273" r:id="rId9"/>
    <p:sldId id="274" r:id="rId10"/>
    <p:sldId id="261" r:id="rId11"/>
    <p:sldId id="262" r:id="rId12"/>
    <p:sldId id="263" r:id="rId13"/>
    <p:sldId id="271" r:id="rId14"/>
    <p:sldId id="264" r:id="rId15"/>
    <p:sldId id="265" r:id="rId16"/>
    <p:sldId id="266" r:id="rId17"/>
    <p:sldId id="267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6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7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10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28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1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3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71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8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9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6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8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9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3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2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7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zavuch.ru/#/document/97/489547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vip.1zavuch.ru/#/document/97/489548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reestr.ru/#tab-2" TargetMode="External"/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146342/6d55761b005076e12f72698764d854ba57a73220/" TargetMode="External"/><Relationship Id="rId3" Type="http://schemas.openxmlformats.org/officeDocument/2006/relationships/hyperlink" Target="http://www.consultant.ru/document/cons_doc_LAW_389010/3d0cac60971a511280cbba229d9b6329c07731f7/#dst100009" TargetMode="External"/><Relationship Id="rId7" Type="http://schemas.openxmlformats.org/officeDocument/2006/relationships/hyperlink" Target="http://www.consultant.ru/document/cons_doc_LAW_389007/b004fed0b70d0f223e4a81f8ad6cd92af90a7e3b/#dst100013" TargetMode="External"/><Relationship Id="rId2" Type="http://schemas.openxmlformats.org/officeDocument/2006/relationships/hyperlink" Target="http://www.consultant.ru/document/cons_doc_LAW_389004/b004fed0b70d0f223e4a81f8ad6cd92af90a7e3b/#dst10001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146342/dd2ab08e20c17b4468734dd36aa584e433f93559/" TargetMode="External"/><Relationship Id="rId5" Type="http://schemas.openxmlformats.org/officeDocument/2006/relationships/hyperlink" Target="http://www.consultant.ru/document/cons_doc_LAW_389007/b004fed0b70d0f223e4a81f8ad6cd92af90a7e3b/#dst100012" TargetMode="External"/><Relationship Id="rId4" Type="http://schemas.openxmlformats.org/officeDocument/2006/relationships/hyperlink" Target="http://www.consultant.ru/document/cons_doc_LAW_389011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6342/6d55761b005076e12f72698764d854ba57a73220/" TargetMode="External"/><Relationship Id="rId2" Type="http://schemas.openxmlformats.org/officeDocument/2006/relationships/hyperlink" Target="http://www.consultant.ru/document/cons_doc_LAW_389010/3d0cac60971a511280cbba229d9b6329c07731f7/#dst1000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obr.ru/npd-doc?npmid=99&amp;npid=607175848" TargetMode="External"/><Relationship Id="rId2" Type="http://schemas.openxmlformats.org/officeDocument/2006/relationships/hyperlink" Target="https://e.rukobr.ru/npd-doc?npmid=99&amp;npid=60717584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.rukobr.ru/npd-doc?npmid=99&amp;npid=902389617&amp;anchor=XA00MBU2NK#XA00MBU2NK" TargetMode="External"/><Relationship Id="rId5" Type="http://schemas.openxmlformats.org/officeDocument/2006/relationships/hyperlink" Target="https://e.rukobr.ru/npd-doc?npmid=99&amp;npid=902389617&amp;anchor=XA00M7M2N0#XA00M7M2N0" TargetMode="External"/><Relationship Id="rId4" Type="http://schemas.openxmlformats.org/officeDocument/2006/relationships/hyperlink" Target="https://e.rukobr.ru/npd-doc?npmid=99&amp;npid=902389617&amp;anchor=XA00MAI2MO#XA00MAI2M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89547" y="365855"/>
            <a:ext cx="11225464" cy="11380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/>
              <a:t>ПЕРЕХОД </a:t>
            </a:r>
            <a:r>
              <a:rPr lang="ru-RU" sz="6700" b="1" dirty="0"/>
              <a:t>НА НОВЫЙ ФГОС ООО</a:t>
            </a:r>
            <a:r>
              <a:rPr lang="ru-RU" sz="5300" dirty="0"/>
              <a:t/>
            </a:r>
            <a:br>
              <a:rPr lang="ru-RU" sz="5300" dirty="0"/>
            </a:br>
            <a:endParaRPr lang="ru-RU" sz="5300" dirty="0"/>
          </a:p>
        </p:txBody>
      </p:sp>
      <p:pic>
        <p:nvPicPr>
          <p:cNvPr id="8" name="Объект 7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7" y="1552073"/>
            <a:ext cx="4620127" cy="486075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5390147" y="1503948"/>
            <a:ext cx="6304548" cy="49088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Утвердили новые ФГОС начального и основного общего образования (приказы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31.05.2021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286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№ 287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В новые ФГОС НОО и ООО внесли много изменений по сравнению со старыми стандартами.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261" y="417696"/>
            <a:ext cx="11225464" cy="5763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Новые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стандарты НОО и ООО требуют, чтобы содержание ООП НОО и ООО было вариативным. Это значит, что школы все больше должны ориентироваться на потребности учеников и предлагать им различные варианты программ в рамках одного уровня образования.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Школа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обеспечить вариативность ООП тремя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способами: 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 структуре программ НОО и ООО школа может предусмотреть учебные предметы,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курсы и учебные модули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школа может разрабатывать и реализовывать программы углубленного изучения отдельных предметов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этого на уровне ООО добавили предметные результаты на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углубленном уровне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математики, информатики, физики, химии и биологии</a:t>
            </a:r>
            <a:r>
              <a:rPr lang="ru-RU" sz="2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1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– школа может разрабатывать и реализовывать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индивидуальные учебные планы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образовательными потребностями и интересами учеников.</a:t>
            </a:r>
          </a:p>
          <a:p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 дает школе возможность выбирать, как именно формировать программы. Учителя смогут обучать учеников в соответствии с их способностями и запросами и так, как считают нужным. При этом, однако, нужно учитывать и требования к предметным результатам.</a:t>
            </a:r>
          </a:p>
        </p:txBody>
      </p:sp>
    </p:spTree>
    <p:extLst>
      <p:ext uri="{BB962C8B-B14F-4D97-AF65-F5344CB8AC3E}">
        <p14:creationId xmlns:p14="http://schemas.microsoft.com/office/powerpoint/2010/main" val="3643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462" y="372296"/>
            <a:ext cx="11341769" cy="5851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новых ФГОС подробнее описывают результаты освоения ООП НОО и ООО – личностные,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предметные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личностные результаты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ФГОС, как и прежде, требуют системно-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 Они конкретно определяют требования к личностным 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образовательным результатам. Если в старых стандартах эти результаты были просто перечислены, то в новых они описаны по группам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группируются по направлениям воспитания: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воспитание, формирование культуры здоровья и эмоционального благополучия;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научного познания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611" y="335846"/>
            <a:ext cx="10996863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группируются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учебных действий:</a:t>
            </a:r>
          </a:p>
          <a:p>
            <a:pPr lvl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овладение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познавательными действиями – базовые логические, базовые исследовательские, работа с информацией;</a:t>
            </a:r>
          </a:p>
          <a:p>
            <a:pPr lvl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овладение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коммуникативными действиями – общение, совместная деятельность;</a:t>
            </a:r>
          </a:p>
          <a:p>
            <a:pPr lvl="0">
              <a:spcAft>
                <a:spcPts val="600"/>
              </a:spcAft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овладение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регулятивными действиями – самоорганизация, самоконтроль.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прежних ФГОС личностные 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описывались обобщенно. А в новых – каждое из УУД содержит критерии их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один из критериев, по которому нужно будет оценивать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регулятивного УУД «Самоорганизация», – это умение ученика выявлять проблемы для решения в жизненных и учебных ситуациях.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с таким подробным и конкретным описанием планируемых результатов педагогам будет проще организовывать на уроках систему формирующего оценивания. А заместителю директора – проконтролировать качество обучения.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453" y="539292"/>
            <a:ext cx="1110514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ПРЕДМЕТНЫЕ РЕЗУЛЬТАТЫ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2021 года определяют четкие требования к предметным результатам по каждой учебной дисциплине. Появилось конкретное содержание по каждой предметной области. Например, во ФГОС НОО конкретизировали предметные результаты по каждому модулю ОРКСЭ – «Основы православной культуры», «Основы иудейской культуры», «Основы буддийской культуры», «Основы исламской культуры», «Основы религиозных культур народов России», «Основы светской этики». </a:t>
            </a:r>
            <a:endParaRPr lang="ru-RU" sz="19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Во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ООО отдельно описали предметные результаты для учебного предмета «История» и учебных курсов «История России» и «Всеобщая история».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На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 ООО установили требования к предметным результатам при углубленном изучении некоторых дисциплин. Это учебные предметы «Математика», включая курсы «Алгебра», «Геометрия», «Вероятность и статистика»; «Информатика»; «Физика»; «Химия»; «Биология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родного языка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литературы, второго иностранного языка осуществляется при наличии возможностей организации и по заявлению родителей (законных представителей) несовершеннолетних обучающихся. 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предметные результаты в новых ФГОС не согласовываются с требованиями концепций преподавания физики, астрономии, химии, истории России. Поэтому учителям придется в своих рабочих программах одновременно учитывать и требования ФГОС, и требования концепций.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Еще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сделали уточнение, что школы со статусом федеральных и региональных инновационных площадок вправе самостоятельно определять достижение промежуточных результатов по годам обучения, независимо от содержания примерных ООП.</a:t>
            </a:r>
          </a:p>
        </p:txBody>
      </p:sp>
    </p:spTree>
    <p:extLst>
      <p:ext uri="{BB962C8B-B14F-4D97-AF65-F5344CB8AC3E}">
        <p14:creationId xmlns:p14="http://schemas.microsoft.com/office/powerpoint/2010/main" val="8652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063" y="554322"/>
            <a:ext cx="11077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программы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учебных предметов, учебных курсов, курсов внеурочной деятельности и учебных модулей нужно формировать с учетом рабочей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воспитания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Тематическое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рабочих программ теперь должно включать возможность использования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ЭОР и ЦОР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каждой теме.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того, в рабочих программах внеурочной деятельности нужно указывать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проведения занятий.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2651" y="308629"/>
            <a:ext cx="1125017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рабочим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программам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53134"/>
              </p:ext>
            </p:extLst>
          </p:nvPr>
        </p:nvGraphicFramePr>
        <p:xfrm>
          <a:off x="589547" y="954962"/>
          <a:ext cx="11153273" cy="54146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83832">
                  <a:extLst>
                    <a:ext uri="{9D8B030D-6E8A-4147-A177-3AD203B41FA5}">
                      <a16:colId xmlns:a16="http://schemas.microsoft.com/office/drawing/2014/main" val="323952447"/>
                    </a:ext>
                  </a:extLst>
                </a:gridCol>
                <a:gridCol w="4126832">
                  <a:extLst>
                    <a:ext uri="{9D8B030D-6E8A-4147-A177-3AD203B41FA5}">
                      <a16:colId xmlns:a16="http://schemas.microsoft.com/office/drawing/2014/main" val="757741174"/>
                    </a:ext>
                  </a:extLst>
                </a:gridCol>
                <a:gridCol w="4042609">
                  <a:extLst>
                    <a:ext uri="{9D8B030D-6E8A-4147-A177-3AD203B41FA5}">
                      <a16:colId xmlns:a16="http://schemas.microsoft.com/office/drawing/2014/main" val="1362581238"/>
                    </a:ext>
                  </a:extLst>
                </a:gridCol>
              </a:tblGrid>
              <a:tr h="442207">
                <a:tc>
                  <a:txBody>
                    <a:bodyPr/>
                    <a:lstStyle/>
                    <a:p>
                      <a:pPr marL="72000"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30271558"/>
                  </a:ext>
                </a:extLst>
              </a:tr>
              <a:tr h="108133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программ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учебных предметов и курсов, в том числе и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учебных предметов, учебных курсов, в том числе и внеурочной деятельности, учебных модулей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9632273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рабочих программ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Различается для рабочих программ учебных предметов, курсов и курсов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Одинаковая для всех рабочих программ, в том числе и программ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18825536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рабочих программ учебных предметов, курсов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рабочей программы воспитания с указанием количества часов, отводимых на освоение каждой темы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указанием количества академических часов, отводимых на освоение каждой темы, возможности использования по этой теме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и ЦОР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00191937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рабочих программ курсов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рабочей программы воспитания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84889"/>
                  </a:ext>
                </a:extLst>
              </a:tr>
              <a:tr h="442207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рабочей программы воспитания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в разделе «Тематическое планирование»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всех разделах рабочей программы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96216407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рабочей программы курса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содержании программы должны быть указаны формы организации и виды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программе должны быть указаны формы проведения занятий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5218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2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7" y="372995"/>
            <a:ext cx="89116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/>
              <a:t>https://fgosreestr.ru/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642852" y="1829596"/>
            <a:ext cx="111532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 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Главная"/>
              </a:rPr>
              <a:t>Реестр примерных основных общеобразовательных программ</a:t>
            </a:r>
            <a:endParaRPr kumimoji="0" lang="ru-RU" altLang="ru-RU" sz="4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dirty="0" smtClean="0"/>
              <a:t>О</a:t>
            </a:r>
            <a:r>
              <a:rPr lang="ru-RU" sz="4800" dirty="0" smtClean="0">
                <a:hlinkClick r:id="rId3"/>
              </a:rPr>
              <a:t>сновные </a:t>
            </a:r>
            <a:r>
              <a:rPr lang="ru-RU" sz="4800" dirty="0">
                <a:hlinkClick r:id="rId3"/>
              </a:rPr>
              <a:t>образовательные программы в части учебных предметов, курсов, дисциплин (модулей)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Главная">
            <a:hlinkClick r:id="rId2" tooltip="Главная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93725"/>
            <a:ext cx="571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7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432" y="356210"/>
            <a:ext cx="11293642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7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Редакция от 02.07.2021(с изм. и доп., вступ. в силу с 13.07.2021),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подготовлена на основе изменений, внесенных Федеральными законами от 02.07.2021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 310-ФЗ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 320-ФЗ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 321-ФЗ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 322-ФЗ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Редакция от 02.07.2021 (с изм. и доп., вступ. в силу с 01.09.2021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Дополнение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статьи 12 частью 7.2. См. текст </a:t>
            </a:r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новой редакции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8435" y="221340"/>
            <a:ext cx="5525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Изменение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части 4 статьи 26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71155"/>
              </p:ext>
            </p:extLst>
          </p:nvPr>
        </p:nvGraphicFramePr>
        <p:xfrm>
          <a:off x="625642" y="902367"/>
          <a:ext cx="10900609" cy="558559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449770">
                  <a:extLst>
                    <a:ext uri="{9D8B030D-6E8A-4147-A177-3AD203B41FA5}">
                      <a16:colId xmlns:a16="http://schemas.microsoft.com/office/drawing/2014/main" val="2988687108"/>
                    </a:ext>
                  </a:extLst>
                </a:gridCol>
                <a:gridCol w="5450839">
                  <a:extLst>
                    <a:ext uri="{9D8B030D-6E8A-4147-A177-3AD203B41FA5}">
                      <a16:colId xmlns:a16="http://schemas.microsoft.com/office/drawing/2014/main" val="1253841421"/>
                    </a:ext>
                  </a:extLst>
                </a:gridCol>
              </a:tblGrid>
              <a:tr h="30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старая редакция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новая редакция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2502640"/>
                  </a:ext>
                </a:extLst>
              </a:tr>
              <a:tr h="5158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 образовательной организации формируются коллегиальные органы организации управления, к которым относятся общее собрание (конференция) работников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(в профессиональной образовательной организации и образовательной организации высшего образования - общее собрание (конференция) работников и обучающихся организации, педагогический совет образовательной организации (в образовательной организации высшего образования - ученый совет), а также могут формироваться попечительский совет, управляющий совет, наблюдательный совет и другие коллегиальные органы управления, предусмотренные уставом соответствующей образовательной организации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 образовательной организации формируются коллегиальные органы управления, к которым относятся общее собрание (конференция) работников образовательной организации (в профессиональной образовательной организации и в образовательной организации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высшего образования - общее собрание (конференция) работников и обучающихся организации, педагогический совет образовательной организации (в образовательной организации высшего образования - ученый совет), а также могут формироваться попечительский совет, управляющий совет, наблюдательный совет и другие коллегиальные органы управления, предусмотренные настоящим Федеральным законом и уставом соответствующей образовательной организации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240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3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672636" cy="90949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ТАБЛИЦА ФГОС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913774" y="1528012"/>
            <a:ext cx="5174204" cy="6799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782050" y="2208006"/>
            <a:ext cx="5305929" cy="40845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предыдущей редакции были только общие установки на формирование определенных компетенций. Школы сами решали, что именно и в каком классе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изучать, Поэтому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в каждой школе были собственные, а результаты обучения 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детализированные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219702" y="1528012"/>
            <a:ext cx="5366710" cy="679994"/>
          </a:xfrm>
        </p:spPr>
        <p:txBody>
          <a:bodyPr/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третьего поколения 2021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>
          <a:xfrm>
            <a:off x="6087979" y="2208006"/>
            <a:ext cx="5498433" cy="40845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новых ФГОС третьего поколения - конкретизировать требования к ученикам. В новых ФГОС 2021 года определяют строгие и четкие требования к предметным результатам по каждой учебной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дисциплине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884" y="487195"/>
            <a:ext cx="1143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Стандарты 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позволяют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ответить на вопросы: что будет знать школьник, чем овладеет и что освоит.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Обновлённые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также обеспечивают личностное развитие, которое включает в себя гражданское, патриотическое, духовно-нравственное, эстетическое, физическое, трудовое, экологическое воспитание.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разработали с учетом региональных, национальных и этнокультурных особенностей народов России.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ориентирует программу на изучение обучающимися многообразного цивилизационного наследия России.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бязательные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учитывают возрастные и индивидуальные особенности детей при освоении программ начального и основного общего образования.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учитывают особые образовательные потребности детей с ОВЗ.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3666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95" y="322917"/>
            <a:ext cx="11285621" cy="611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нестыковки есть в новых </a:t>
            </a:r>
            <a:r>
              <a:rPr lang="ru-RU" sz="21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ФГОС НОО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sz="21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ООО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 момент публикации журнала</a:t>
            </a: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Законодательные нестыковки в новых ФГОС касаются программы воспитания и календарного плана воспитательной работы, плана внеурочной деятельности и курсов повышения квалификации для педагогов.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 стандартов убрали норму о том, что советы родителей вправе участвовать в разработке программы воспитания и календарного плана воспитательной работы. Но это не означает, что теперь их мнение не надо учитывать. Ведь такое право родителей также закреплено в </a:t>
            </a:r>
            <a:r>
              <a:rPr lang="ru-RU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 12.1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от 29.12.2012 № 273-ФЗ.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в новых ФГОС не упоминают, что план внеурочной деятельности школа должна разрабатывать и утверждать самостоятельно. Но юридически это ничего не означает: план – это часть образовательной программы, а потому разрабатывать и утверждать его школа обязана самостоятельно в соответствии с требованиями законодательства.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в новых стандартах не упомянули, что педагоги обязаны повышать квалификацию раз в три года. В </a:t>
            </a:r>
            <a:r>
              <a:rPr lang="ru-RU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статье 47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 29.12.2012 № 273-ФЗ по-прежнему закреплено, что у учителей есть право проходить повышение квалификации раз в три года, а в </a:t>
            </a:r>
            <a:r>
              <a:rPr lang="ru-RU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статье 48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что они обязаны систематически повышать свой уровень. Но теперь нигде нет четких сроков, как часто школа обязана отправлять учителей на курсы повышения квалификации.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684" y="413538"/>
            <a:ext cx="11016916" cy="566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нововведения: </a:t>
            </a:r>
            <a:endParaRPr lang="ru-RU" sz="4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Конкретизировали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предметным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Прописали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УУД и достижения личностных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Изменили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аудиторной нагрузки в НОО и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Ввели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требования к рабочим программам.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программы с учетом рабочей программы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41552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19125"/>
            <a:ext cx="10363200" cy="1595438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893" y="424777"/>
            <a:ext cx="10478812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урочной и внеурочной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893" y="1008527"/>
            <a:ext cx="11417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Изменили объем часов аудиторной нагрузки: уменьшили верхнюю границу.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41535"/>
              </p:ext>
            </p:extLst>
          </p:nvPr>
        </p:nvGraphicFramePr>
        <p:xfrm>
          <a:off x="457893" y="1549112"/>
          <a:ext cx="11141241" cy="483607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713747">
                  <a:extLst>
                    <a:ext uri="{9D8B030D-6E8A-4147-A177-3AD203B41FA5}">
                      <a16:colId xmlns:a16="http://schemas.microsoft.com/office/drawing/2014/main" val="333631782"/>
                    </a:ext>
                  </a:extLst>
                </a:gridCol>
                <a:gridCol w="3713747">
                  <a:extLst>
                    <a:ext uri="{9D8B030D-6E8A-4147-A177-3AD203B41FA5}">
                      <a16:colId xmlns:a16="http://schemas.microsoft.com/office/drawing/2014/main" val="304861281"/>
                    </a:ext>
                  </a:extLst>
                </a:gridCol>
                <a:gridCol w="3713747">
                  <a:extLst>
                    <a:ext uri="{9D8B030D-6E8A-4147-A177-3AD203B41FA5}">
                      <a16:colId xmlns:a16="http://schemas.microsoft.com/office/drawing/2014/main" val="2297468022"/>
                    </a:ext>
                  </a:extLst>
                </a:gridCol>
              </a:tblGrid>
              <a:tr h="757315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ФГОС НОО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ФГОС НОО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28711967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15378835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618542097"/>
                  </a:ext>
                </a:extLst>
              </a:tr>
              <a:tr h="757315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ФГОС ООО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ФГОС ООО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686256561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665705979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63761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832" y="397042"/>
            <a:ext cx="11008894" cy="603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Ученики с ОВЗ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разделе «Общие положения» указали, что ФГОС НОО не нужно применять для обучения детей с ОВЗ и интеллектуальными нарушениями. Адаптированные программы на уровне ООО разрабатывают на основе нового ФГОС ООО. Для этого в него внесли вариации предметов. Например, для глухих и слабослышащих можно не включать в программу музыку. При этом для всех детей с ОВЗ вместо физкультуры надо внести адаптивную физкультуру. Если школа увеличивает срок освоения адаптированной программы до шести лет, то объем аудиторных часов не может превышать 6018.</a:t>
            </a:r>
          </a:p>
        </p:txBody>
      </p:sp>
    </p:spTree>
    <p:extLst>
      <p:ext uri="{BB962C8B-B14F-4D97-AF65-F5344CB8AC3E}">
        <p14:creationId xmlns:p14="http://schemas.microsoft.com/office/powerpoint/2010/main" val="22173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547" y="385010"/>
            <a:ext cx="11201399" cy="6070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электронных средств обучения, дистанционных технологий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Старый ФГОС таких требований не устанавливал. Теперь новый ФГОС фиксирует право школы применять различные образовательные технологии. Это нововведение поможет школе обосновать перед родителями использование, например, электронного обучения 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дистанционных образовательных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технологий.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этом, если школьники учатся с использованием дистанционных технологий, школа должна обеспечить их индивидуальным авторизованным доступом ко всем ресурсам. И доступ должен быть как на территории школы, так и за ее пределами.</a:t>
            </a:r>
          </a:p>
        </p:txBody>
      </p:sp>
    </p:spTree>
    <p:extLst>
      <p:ext uri="{BB962C8B-B14F-4D97-AF65-F5344CB8AC3E}">
        <p14:creationId xmlns:p14="http://schemas.microsoft.com/office/powerpoint/2010/main" val="25132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484" y="348916"/>
            <a:ext cx="11261558" cy="556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Деление учеников на группы</a:t>
            </a:r>
          </a:p>
          <a:p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Раньше таких норм ФГОС не устанавливал. Новые стандарты НОО и ООО разрешают организовать образовательную деятельность при помощи деления на группы. Обучение в группах можно строить по-разному: с учетом успеваемости, образовательных потребностей и интересов, целей. Это позволит учителям реализовывать дифференцированный подход.</a:t>
            </a:r>
          </a:p>
        </p:txBody>
      </p:sp>
    </p:spTree>
    <p:extLst>
      <p:ext uri="{BB962C8B-B14F-4D97-AF65-F5344CB8AC3E}">
        <p14:creationId xmlns:p14="http://schemas.microsoft.com/office/powerpoint/2010/main" val="34719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227</TotalTime>
  <Words>1112</Words>
  <Application>Microsoft Office PowerPoint</Application>
  <PresentationFormat>Широкоэкранный</PresentationFormat>
  <Paragraphs>120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Капля</vt:lpstr>
      <vt:lpstr> ПЕРЕХОД НА НОВЫЙ ФГОС ООО </vt:lpstr>
      <vt:lpstr>СРАВНИТЕЛЬНАЯ ТАБЛИЦА ФГОС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НОВЫЙ ФГОС ООО НОВШЕСТВА ФГОС ООО</dc:title>
  <dc:creator>Сорокина ИБ</dc:creator>
  <cp:lastModifiedBy>Сорокина ИБ</cp:lastModifiedBy>
  <cp:revision>16</cp:revision>
  <dcterms:created xsi:type="dcterms:W3CDTF">2021-12-16T07:22:59Z</dcterms:created>
  <dcterms:modified xsi:type="dcterms:W3CDTF">2021-12-16T11:10:35Z</dcterms:modified>
</cp:coreProperties>
</file>