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2;&#1085;&#1072;&#1083;&#1080;&#1079;%20&#1074;&#1087;&#1088;.xlsx" TargetMode="External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16-4EE6-8D8A-64FD6B85F222}"/>
            </c:ext>
          </c:extLst>
        </c:ser>
        <c:axId val="142186752"/>
        <c:axId val="143373824"/>
      </c:barChart>
      <c:catAx>
        <c:axId val="142186752"/>
        <c:scaling>
          <c:orientation val="minMax"/>
        </c:scaling>
        <c:axPos val="b"/>
        <c:numFmt formatCode="General" sourceLinked="0"/>
        <c:tickLblPos val="nextTo"/>
        <c:crossAx val="143373824"/>
        <c:crosses val="autoZero"/>
        <c:auto val="1"/>
        <c:lblAlgn val="ctr"/>
        <c:lblOffset val="100"/>
      </c:catAx>
      <c:valAx>
        <c:axId val="143373824"/>
        <c:scaling>
          <c:orientation val="minMax"/>
        </c:scaling>
        <c:axPos val="l"/>
        <c:majorGridlines/>
        <c:numFmt formatCode="General" sourceLinked="1"/>
        <c:tickLblPos val="nextTo"/>
        <c:crossAx val="1421867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Математика 5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v>Справляемость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Лист2!$B$8:$I$8</c:f>
              <c:strCache>
                <c:ptCount val="8"/>
                <c:pt idx="0">
                  <c:v>5А</c:v>
                </c:pt>
                <c:pt idx="1">
                  <c:v>5Б</c:v>
                </c:pt>
                <c:pt idx="2">
                  <c:v>5Г</c:v>
                </c:pt>
                <c:pt idx="3">
                  <c:v>5Д</c:v>
                </c:pt>
                <c:pt idx="4">
                  <c:v>5Е</c:v>
                </c:pt>
                <c:pt idx="5">
                  <c:v>Среднее</c:v>
                </c:pt>
                <c:pt idx="6">
                  <c:v>Ярославль</c:v>
                </c:pt>
                <c:pt idx="7">
                  <c:v>Выборка</c:v>
                </c:pt>
              </c:strCache>
            </c:strRef>
          </c:cat>
          <c:val>
            <c:numRef>
              <c:f>Лист2!$B$9:$I$9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91.66</c:v>
                </c:pt>
                <c:pt idx="3">
                  <c:v>56.52</c:v>
                </c:pt>
                <c:pt idx="4">
                  <c:v>40</c:v>
                </c:pt>
                <c:pt idx="5">
                  <c:v>77.679999999999978</c:v>
                </c:pt>
                <c:pt idx="6">
                  <c:v>81.33</c:v>
                </c:pt>
                <c:pt idx="7">
                  <c:v>87.57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E9-4577-AACE-B3CD12B27650}"/>
            </c:ext>
          </c:extLst>
        </c:ser>
        <c:ser>
          <c:idx val="1"/>
          <c:order val="1"/>
          <c:tx>
            <c:v>Качество</c:v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Лист2!$B$8:$I$8</c:f>
              <c:strCache>
                <c:ptCount val="8"/>
                <c:pt idx="0">
                  <c:v>5А</c:v>
                </c:pt>
                <c:pt idx="1">
                  <c:v>5Б</c:v>
                </c:pt>
                <c:pt idx="2">
                  <c:v>5Г</c:v>
                </c:pt>
                <c:pt idx="3">
                  <c:v>5Д</c:v>
                </c:pt>
                <c:pt idx="4">
                  <c:v>5Е</c:v>
                </c:pt>
                <c:pt idx="5">
                  <c:v>Среднее</c:v>
                </c:pt>
                <c:pt idx="6">
                  <c:v>Ярославль</c:v>
                </c:pt>
                <c:pt idx="7">
                  <c:v>Выборка</c:v>
                </c:pt>
              </c:strCache>
            </c:strRef>
          </c:cat>
          <c:val>
            <c:numRef>
              <c:f>Лист2!$B$10:$I$10</c:f>
              <c:numCache>
                <c:formatCode>General</c:formatCode>
                <c:ptCount val="8"/>
                <c:pt idx="0">
                  <c:v>76</c:v>
                </c:pt>
                <c:pt idx="1">
                  <c:v>75</c:v>
                </c:pt>
                <c:pt idx="2">
                  <c:v>58.33</c:v>
                </c:pt>
                <c:pt idx="3">
                  <c:v>34.78</c:v>
                </c:pt>
                <c:pt idx="4">
                  <c:v>20</c:v>
                </c:pt>
                <c:pt idx="5">
                  <c:v>52.89</c:v>
                </c:pt>
                <c:pt idx="6">
                  <c:v>49.07</c:v>
                </c:pt>
                <c:pt idx="7">
                  <c:v>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E9-4577-AACE-B3CD12B27650}"/>
            </c:ext>
          </c:extLst>
        </c:ser>
        <c:gapWidth val="219"/>
        <c:overlap val="-27"/>
        <c:axId val="303052288"/>
        <c:axId val="303053824"/>
      </c:barChart>
      <c:catAx>
        <c:axId val="303052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053824"/>
        <c:crosses val="autoZero"/>
        <c:auto val="1"/>
        <c:lblAlgn val="ctr"/>
        <c:lblOffset val="100"/>
      </c:catAx>
      <c:valAx>
        <c:axId val="303053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0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Математика 6</a:t>
            </a:r>
          </a:p>
        </c:rich>
      </c:tx>
      <c:layout>
        <c:manualLayout>
          <c:xMode val="edge"/>
          <c:yMode val="edge"/>
          <c:x val="0.40904285062193313"/>
          <c:y val="2.0430497469973684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v>Справляемость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Лист2!$B$12:$H$12</c:f>
              <c:strCache>
                <c:ptCount val="7"/>
                <c:pt idx="0">
                  <c:v>6А</c:v>
                </c:pt>
                <c:pt idx="1">
                  <c:v>6Б</c:v>
                </c:pt>
                <c:pt idx="2">
                  <c:v>6В</c:v>
                </c:pt>
                <c:pt idx="3">
                  <c:v>6Г</c:v>
                </c:pt>
                <c:pt idx="4">
                  <c:v>Среднее</c:v>
                </c:pt>
                <c:pt idx="5">
                  <c:v>Ярославль</c:v>
                </c:pt>
                <c:pt idx="6">
                  <c:v>Выборка</c:v>
                </c:pt>
              </c:strCache>
            </c:strRef>
          </c:cat>
          <c:val>
            <c:numRef>
              <c:f>Лист2!$B$13:$H$13</c:f>
              <c:numCache>
                <c:formatCode>General</c:formatCode>
                <c:ptCount val="7"/>
                <c:pt idx="0">
                  <c:v>83.33</c:v>
                </c:pt>
                <c:pt idx="1">
                  <c:v>96.149999999999991</c:v>
                </c:pt>
                <c:pt idx="2">
                  <c:v>69.56</c:v>
                </c:pt>
                <c:pt idx="3">
                  <c:v>90.9</c:v>
                </c:pt>
                <c:pt idx="4">
                  <c:v>85.26</c:v>
                </c:pt>
                <c:pt idx="5">
                  <c:v>81.61</c:v>
                </c:pt>
                <c:pt idx="6">
                  <c:v>86.06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0D-4B57-B688-7FA068CCD96D}"/>
            </c:ext>
          </c:extLst>
        </c:ser>
        <c:ser>
          <c:idx val="1"/>
          <c:order val="1"/>
          <c:tx>
            <c:v>Качество</c:v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Лист2!$B$12:$H$12</c:f>
              <c:strCache>
                <c:ptCount val="7"/>
                <c:pt idx="0">
                  <c:v>6А</c:v>
                </c:pt>
                <c:pt idx="1">
                  <c:v>6Б</c:v>
                </c:pt>
                <c:pt idx="2">
                  <c:v>6В</c:v>
                </c:pt>
                <c:pt idx="3">
                  <c:v>6Г</c:v>
                </c:pt>
                <c:pt idx="4">
                  <c:v>Среднее</c:v>
                </c:pt>
                <c:pt idx="5">
                  <c:v>Ярославль</c:v>
                </c:pt>
                <c:pt idx="6">
                  <c:v>Выборка</c:v>
                </c:pt>
              </c:strCache>
            </c:strRef>
          </c:cat>
          <c:val>
            <c:numRef>
              <c:f>Лист2!$B$14:$H$14</c:f>
              <c:numCache>
                <c:formatCode>General</c:formatCode>
                <c:ptCount val="7"/>
                <c:pt idx="0">
                  <c:v>33.33</c:v>
                </c:pt>
                <c:pt idx="1">
                  <c:v>57.690000000000012</c:v>
                </c:pt>
                <c:pt idx="2">
                  <c:v>13.04</c:v>
                </c:pt>
                <c:pt idx="3">
                  <c:v>27.27</c:v>
                </c:pt>
                <c:pt idx="4">
                  <c:v>33.68</c:v>
                </c:pt>
                <c:pt idx="5">
                  <c:v>33.86</c:v>
                </c:pt>
                <c:pt idx="6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0D-4B57-B688-7FA068CCD96D}"/>
            </c:ext>
          </c:extLst>
        </c:ser>
        <c:gapWidth val="219"/>
        <c:overlap val="-27"/>
        <c:axId val="155727744"/>
        <c:axId val="155729280"/>
      </c:barChart>
      <c:catAx>
        <c:axId val="155727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729280"/>
        <c:crosses val="autoZero"/>
        <c:auto val="1"/>
        <c:lblAlgn val="ctr"/>
        <c:lblOffset val="100"/>
      </c:catAx>
      <c:valAx>
        <c:axId val="155729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72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/>
              <a:t>Математика 7</a:t>
            </a:r>
            <a:endParaRPr lang="ru-RU" sz="2400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v>Справляемость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'[анализ впр.xlsx]Лист2'!$B$4:$H$4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7В</c:v>
                </c:pt>
                <c:pt idx="3">
                  <c:v>7Г</c:v>
                </c:pt>
                <c:pt idx="4">
                  <c:v>Среднее</c:v>
                </c:pt>
                <c:pt idx="5">
                  <c:v>Ярославль</c:v>
                </c:pt>
                <c:pt idx="6">
                  <c:v>Выборка</c:v>
                </c:pt>
              </c:strCache>
            </c:strRef>
          </c:cat>
          <c:val>
            <c:numRef>
              <c:f>'[анализ впр.xlsx]Лист2'!$B$5:$H$5</c:f>
              <c:numCache>
                <c:formatCode>General</c:formatCode>
                <c:ptCount val="7"/>
                <c:pt idx="0">
                  <c:v>85.710000000000022</c:v>
                </c:pt>
                <c:pt idx="1">
                  <c:v>86.95</c:v>
                </c:pt>
                <c:pt idx="2">
                  <c:v>70.83</c:v>
                </c:pt>
                <c:pt idx="3">
                  <c:v>75</c:v>
                </c:pt>
                <c:pt idx="4">
                  <c:v>79.52</c:v>
                </c:pt>
                <c:pt idx="5">
                  <c:v>83.3</c:v>
                </c:pt>
                <c:pt idx="6">
                  <c:v>87.960000000000022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ED-45D8-80F2-CC08BF2B281A}"/>
            </c:ext>
          </c:extLst>
        </c:ser>
        <c:ser>
          <c:idx val="1"/>
          <c:order val="1"/>
          <c:tx>
            <c:v>Качество</c:v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'[анализ впр.xlsx]Лист2'!$B$4:$H$4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7В</c:v>
                </c:pt>
                <c:pt idx="3">
                  <c:v>7Г</c:v>
                </c:pt>
                <c:pt idx="4">
                  <c:v>Среднее</c:v>
                </c:pt>
                <c:pt idx="5">
                  <c:v>Ярославль</c:v>
                </c:pt>
                <c:pt idx="6">
                  <c:v>Выборка</c:v>
                </c:pt>
              </c:strCache>
            </c:strRef>
          </c:cat>
          <c:val>
            <c:numRef>
              <c:f>'[анализ впр.xlsx]Лист2'!$B$6:$H$6</c:f>
              <c:numCache>
                <c:formatCode>General</c:formatCode>
                <c:ptCount val="7"/>
                <c:pt idx="0">
                  <c:v>18.75</c:v>
                </c:pt>
                <c:pt idx="1">
                  <c:v>26.08</c:v>
                </c:pt>
                <c:pt idx="2">
                  <c:v>20.830000000000005</c:v>
                </c:pt>
                <c:pt idx="3">
                  <c:v>15</c:v>
                </c:pt>
                <c:pt idx="4">
                  <c:v>20.479999999999986</c:v>
                </c:pt>
                <c:pt idx="5">
                  <c:v>38.230000000000011</c:v>
                </c:pt>
                <c:pt idx="6">
                  <c:v>38.04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ED-45D8-80F2-CC08BF2B281A}"/>
            </c:ext>
          </c:extLst>
        </c:ser>
        <c:gapWidth val="219"/>
        <c:overlap val="-27"/>
        <c:axId val="213932288"/>
        <c:axId val="213954560"/>
      </c:barChart>
      <c:catAx>
        <c:axId val="213932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954560"/>
        <c:crosses val="autoZero"/>
        <c:auto val="1"/>
        <c:lblAlgn val="ctr"/>
        <c:lblOffset val="100"/>
      </c:catAx>
      <c:valAx>
        <c:axId val="213954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9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Математика 8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v>Справляемость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Лист2!$A$1:$G$1</c:f>
              <c:strCache>
                <c:ptCount val="7"/>
                <c:pt idx="0">
                  <c:v>8А</c:v>
                </c:pt>
                <c:pt idx="1">
                  <c:v>8Б</c:v>
                </c:pt>
                <c:pt idx="2">
                  <c:v>8Г</c:v>
                </c:pt>
                <c:pt idx="3">
                  <c:v>8Д</c:v>
                </c:pt>
                <c:pt idx="4">
                  <c:v>Среднее</c:v>
                </c:pt>
                <c:pt idx="5">
                  <c:v>Ярославль</c:v>
                </c:pt>
                <c:pt idx="6">
                  <c:v>Выборка</c:v>
                </c:pt>
              </c:strCache>
            </c:strRef>
          </c:cat>
          <c:val>
            <c:numRef>
              <c:f>Лист2!$A$2:$G$2</c:f>
              <c:numCache>
                <c:formatCode>General</c:formatCode>
                <c:ptCount val="7"/>
                <c:pt idx="0">
                  <c:v>100</c:v>
                </c:pt>
                <c:pt idx="1">
                  <c:v>96</c:v>
                </c:pt>
                <c:pt idx="2">
                  <c:v>68.75</c:v>
                </c:pt>
                <c:pt idx="3">
                  <c:v>79.16</c:v>
                </c:pt>
                <c:pt idx="4">
                  <c:v>87.5</c:v>
                </c:pt>
                <c:pt idx="5">
                  <c:v>82.440000000000026</c:v>
                </c:pt>
                <c:pt idx="6">
                  <c:v>87.679999999999978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05-44C4-9948-D2A66331D26F}"/>
            </c:ext>
          </c:extLst>
        </c:ser>
        <c:ser>
          <c:idx val="1"/>
          <c:order val="1"/>
          <c:tx>
            <c:v>Качество</c:v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Лист2!$A$1:$G$1</c:f>
              <c:strCache>
                <c:ptCount val="7"/>
                <c:pt idx="0">
                  <c:v>8А</c:v>
                </c:pt>
                <c:pt idx="1">
                  <c:v>8Б</c:v>
                </c:pt>
                <c:pt idx="2">
                  <c:v>8Г</c:v>
                </c:pt>
                <c:pt idx="3">
                  <c:v>8Д</c:v>
                </c:pt>
                <c:pt idx="4">
                  <c:v>Среднее</c:v>
                </c:pt>
                <c:pt idx="5">
                  <c:v>Ярославль</c:v>
                </c:pt>
                <c:pt idx="6">
                  <c:v>Выборка</c:v>
                </c:pt>
              </c:strCache>
            </c:strRef>
          </c:cat>
          <c:val>
            <c:numRef>
              <c:f>Лист2!$A$3:$G$3</c:f>
              <c:numCache>
                <c:formatCode>General</c:formatCode>
                <c:ptCount val="7"/>
                <c:pt idx="0">
                  <c:v>56.52</c:v>
                </c:pt>
                <c:pt idx="1">
                  <c:v>24</c:v>
                </c:pt>
                <c:pt idx="2">
                  <c:v>6.25</c:v>
                </c:pt>
                <c:pt idx="3">
                  <c:v>25</c:v>
                </c:pt>
                <c:pt idx="4">
                  <c:v>29.54</c:v>
                </c:pt>
                <c:pt idx="5">
                  <c:v>24.150000000000027</c:v>
                </c:pt>
                <c:pt idx="6">
                  <c:v>30.43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05-44C4-9948-D2A66331D26F}"/>
            </c:ext>
          </c:extLst>
        </c:ser>
        <c:gapWidth val="219"/>
        <c:overlap val="-27"/>
        <c:axId val="213912192"/>
        <c:axId val="218194304"/>
      </c:barChart>
      <c:catAx>
        <c:axId val="213912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194304"/>
        <c:crosses val="autoZero"/>
        <c:auto val="1"/>
        <c:lblAlgn val="ctr"/>
        <c:lblOffset val="100"/>
      </c:catAx>
      <c:valAx>
        <c:axId val="2181943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91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ступень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202</c:v>
                </c:pt>
                <c:pt idx="1">
                  <c:v>215</c:v>
                </c:pt>
                <c:pt idx="2">
                  <c:v>275</c:v>
                </c:pt>
                <c:pt idx="3">
                  <c:v>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9E-4BBE-9668-D92D72CCD8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ступень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167</c:v>
                </c:pt>
                <c:pt idx="1">
                  <c:v>159</c:v>
                </c:pt>
                <c:pt idx="2">
                  <c:v>193</c:v>
                </c:pt>
                <c:pt idx="3">
                  <c:v>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9E-4BBE-9668-D92D72CCD8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ступень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</c:v>
                </c:pt>
                <c:pt idx="1">
                  <c:v>18</c:v>
                </c:pt>
                <c:pt idx="2">
                  <c:v>31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9E-4BBE-9668-D92D72CCD8B8}"/>
            </c:ext>
          </c:extLst>
        </c:ser>
        <c:axId val="160196480"/>
        <c:axId val="160198016"/>
      </c:barChart>
      <c:catAx>
        <c:axId val="160196480"/>
        <c:scaling>
          <c:orientation val="minMax"/>
        </c:scaling>
        <c:axPos val="b"/>
        <c:numFmt formatCode="General" sourceLinked="0"/>
        <c:tickLblPos val="nextTo"/>
        <c:crossAx val="160198016"/>
        <c:crosses val="autoZero"/>
        <c:auto val="1"/>
        <c:lblAlgn val="ctr"/>
        <c:lblOffset val="100"/>
      </c:catAx>
      <c:valAx>
        <c:axId val="160198016"/>
        <c:scaling>
          <c:orientation val="minMax"/>
        </c:scaling>
        <c:axPos val="l"/>
        <c:majorGridlines/>
        <c:numFmt formatCode="General" sourceLinked="1"/>
        <c:tickLblPos val="nextTo"/>
        <c:crossAx val="1601964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ступень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202</c:v>
                </c:pt>
                <c:pt idx="1">
                  <c:v>215</c:v>
                </c:pt>
                <c:pt idx="2">
                  <c:v>275</c:v>
                </c:pt>
                <c:pt idx="3">
                  <c:v>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9E-4BBE-9668-D92D72CCD8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ступень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167</c:v>
                </c:pt>
                <c:pt idx="1">
                  <c:v>159</c:v>
                </c:pt>
                <c:pt idx="2">
                  <c:v>193</c:v>
                </c:pt>
                <c:pt idx="3">
                  <c:v>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9E-4BBE-9668-D92D72CCD8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ступень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</c:v>
                </c:pt>
                <c:pt idx="1">
                  <c:v>18</c:v>
                </c:pt>
                <c:pt idx="2">
                  <c:v>31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9E-4BBE-9668-D92D72CCD8B8}"/>
            </c:ext>
          </c:extLst>
        </c:ser>
        <c:axId val="143495936"/>
        <c:axId val="143561088"/>
      </c:barChart>
      <c:catAx>
        <c:axId val="143495936"/>
        <c:scaling>
          <c:orientation val="minMax"/>
        </c:scaling>
        <c:axPos val="b"/>
        <c:numFmt formatCode="General" sourceLinked="0"/>
        <c:tickLblPos val="nextTo"/>
        <c:crossAx val="143561088"/>
        <c:crosses val="autoZero"/>
        <c:auto val="1"/>
        <c:lblAlgn val="ctr"/>
        <c:lblOffset val="100"/>
      </c:catAx>
      <c:valAx>
        <c:axId val="143561088"/>
        <c:scaling>
          <c:orientation val="minMax"/>
        </c:scaling>
        <c:axPos val="l"/>
        <c:majorGridlines/>
        <c:numFmt formatCode="General" sourceLinked="1"/>
        <c:tickLblPos val="nextTo"/>
        <c:crossAx val="1434959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Информатика</c:v>
                </c:pt>
                <c:pt idx="2">
                  <c:v>История </c:v>
                </c:pt>
                <c:pt idx="3">
                  <c:v>Обществознание</c:v>
                </c:pt>
                <c:pt idx="4">
                  <c:v>Биология </c:v>
                </c:pt>
                <c:pt idx="5">
                  <c:v>Химия</c:v>
                </c:pt>
                <c:pt idx="6">
                  <c:v>Английский язык</c:v>
                </c:pt>
                <c:pt idx="7">
                  <c:v>Литература</c:v>
                </c:pt>
                <c:pt idx="8">
                  <c:v>Математика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9</c:v>
                </c:pt>
                <c:pt idx="4">
                  <c:v>11</c:v>
                </c:pt>
                <c:pt idx="5">
                  <c:v>14</c:v>
                </c:pt>
                <c:pt idx="6">
                  <c:v>0</c:v>
                </c:pt>
                <c:pt idx="7">
                  <c:v>0</c:v>
                </c:pt>
                <c:pt idx="8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E9-4D12-B97B-6B55B0A85D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Информатика</c:v>
                </c:pt>
                <c:pt idx="2">
                  <c:v>История </c:v>
                </c:pt>
                <c:pt idx="3">
                  <c:v>Обществознание</c:v>
                </c:pt>
                <c:pt idx="4">
                  <c:v>Биология </c:v>
                </c:pt>
                <c:pt idx="5">
                  <c:v>Химия</c:v>
                </c:pt>
                <c:pt idx="6">
                  <c:v>Английский язык</c:v>
                </c:pt>
                <c:pt idx="7">
                  <c:v>Литература</c:v>
                </c:pt>
                <c:pt idx="8">
                  <c:v>Математика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</c:v>
                </c:pt>
                <c:pt idx="1">
                  <c:v>11</c:v>
                </c:pt>
                <c:pt idx="2">
                  <c:v>2</c:v>
                </c:pt>
                <c:pt idx="3">
                  <c:v>4</c:v>
                </c:pt>
                <c:pt idx="4">
                  <c:v>9</c:v>
                </c:pt>
                <c:pt idx="5">
                  <c:v>13</c:v>
                </c:pt>
                <c:pt idx="6">
                  <c:v>1</c:v>
                </c:pt>
                <c:pt idx="7">
                  <c:v>1</c:v>
                </c:pt>
                <c:pt idx="8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E9-4D12-B97B-6B55B0A85D9B}"/>
            </c:ext>
          </c:extLst>
        </c:ser>
        <c:dLbls>
          <c:showVal val="1"/>
        </c:dLbls>
        <c:gapWidth val="182"/>
        <c:axId val="100810112"/>
        <c:axId val="148287488"/>
      </c:barChart>
      <c:catAx>
        <c:axId val="10081011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287488"/>
        <c:crosses val="autoZero"/>
        <c:auto val="1"/>
        <c:lblAlgn val="ctr"/>
        <c:lblOffset val="100"/>
      </c:catAx>
      <c:valAx>
        <c:axId val="148287488"/>
        <c:scaling>
          <c:orientation val="minMax"/>
        </c:scaling>
        <c:delete val="1"/>
        <c:axPos val="b"/>
        <c:numFmt formatCode="General" sourceLinked="1"/>
        <c:tickLblPos val="none"/>
        <c:crossAx val="10081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5868796713543922E-2"/>
          <c:y val="0.20295817773105473"/>
          <c:w val="0.95413120328645662"/>
          <c:h val="0.489766595477381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поЯрославлю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6675308702099975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87-4D3F-9079-F8FA8F32A93A}"/>
                </c:ext>
              </c:extLst>
            </c:dLbl>
            <c:dLbl>
              <c:idx val="1"/>
              <c:layout>
                <c:manualLayout>
                  <c:x val="-3.1834680249463641E-2"/>
                  <c:y val="-7.829225079329982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87-4D3F-9079-F8FA8F32A93A}"/>
                </c:ext>
              </c:extLst>
            </c:dLbl>
            <c:dLbl>
              <c:idx val="2"/>
              <c:layout>
                <c:manualLayout>
                  <c:x val="-3.0318743094727207E-2"/>
                  <c:y val="-2.609741693109995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87-4D3F-9079-F8FA8F32A93A}"/>
                </c:ext>
              </c:extLst>
            </c:dLbl>
            <c:dLbl>
              <c:idx val="3"/>
              <c:layout>
                <c:manualLayout>
                  <c:x val="-2.122312016630919E-2"/>
                  <c:y val="2.609741693109995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87-4D3F-9079-F8FA8F32A93A}"/>
                </c:ext>
              </c:extLst>
            </c:dLbl>
            <c:dLbl>
              <c:idx val="4"/>
              <c:layout>
                <c:manualLayout>
                  <c:x val="-2.7286868785254628E-2"/>
                  <c:y val="5.219483386219991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87-4D3F-9079-F8FA8F32A93A}"/>
                </c:ext>
              </c:extLst>
            </c:dLbl>
            <c:dLbl>
              <c:idx val="5"/>
              <c:layout>
                <c:manualLayout>
                  <c:x val="-1.8191245856836326E-2"/>
                  <c:y val="2.609741693109995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87-4D3F-9079-F8FA8F32A93A}"/>
                </c:ext>
              </c:extLst>
            </c:dLbl>
            <c:dLbl>
              <c:idx val="6"/>
              <c:layout>
                <c:manualLayout>
                  <c:x val="-2.5770931630518142E-2"/>
                  <c:y val="-2.609741693110044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87-4D3F-9079-F8FA8F32A93A}"/>
                </c:ext>
              </c:extLst>
            </c:dLbl>
            <c:dLbl>
              <c:idx val="7"/>
              <c:layout>
                <c:manualLayout>
                  <c:x val="-2.5770931630518239E-2"/>
                  <c:y val="5.219483386219893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87-4D3F-9079-F8FA8F32A9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75</c:v>
                </c:pt>
                <c:pt idx="1">
                  <c:v>54</c:v>
                </c:pt>
                <c:pt idx="2">
                  <c:v>53.5</c:v>
                </c:pt>
                <c:pt idx="3">
                  <c:v>66</c:v>
                </c:pt>
                <c:pt idx="4">
                  <c:v>59</c:v>
                </c:pt>
                <c:pt idx="5">
                  <c:v>58</c:v>
                </c:pt>
                <c:pt idx="6">
                  <c:v>57</c:v>
                </c:pt>
                <c:pt idx="7">
                  <c:v>54</c:v>
                </c:pt>
                <c:pt idx="8">
                  <c:v>63</c:v>
                </c:pt>
                <c:pt idx="9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87-4D3F-9079-F8FA8F32A9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 по школе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9"/>
              <c:layout>
                <c:manualLayout>
                  <c:x val="1.1657520408692378E-2"/>
                  <c:y val="0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83</c:v>
                </c:pt>
                <c:pt idx="1">
                  <c:v>73</c:v>
                </c:pt>
                <c:pt idx="2">
                  <c:v>80</c:v>
                </c:pt>
                <c:pt idx="3">
                  <c:v>77</c:v>
                </c:pt>
                <c:pt idx="4">
                  <c:v>74</c:v>
                </c:pt>
                <c:pt idx="5">
                  <c:v>62</c:v>
                </c:pt>
                <c:pt idx="6">
                  <c:v>68</c:v>
                </c:pt>
                <c:pt idx="7">
                  <c:v>70</c:v>
                </c:pt>
                <c:pt idx="8">
                  <c:v>71</c:v>
                </c:pt>
                <c:pt idx="9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87-4D3F-9079-F8FA8F32A9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87-4D3F-9079-F8FA8F32A93A}"/>
            </c:ext>
          </c:extLst>
        </c:ser>
        <c:dLbls>
          <c:showVal val="1"/>
        </c:dLbls>
        <c:gapWidth val="219"/>
        <c:overlap val="-27"/>
        <c:axId val="153905408"/>
        <c:axId val="160221824"/>
      </c:barChart>
      <c:catAx>
        <c:axId val="15390540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0221824"/>
        <c:crosses val="autoZero"/>
        <c:auto val="1"/>
        <c:lblAlgn val="ctr"/>
        <c:lblOffset val="100"/>
      </c:catAx>
      <c:valAx>
        <c:axId val="160221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one"/>
        <c:crossAx val="15390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900684391911054"/>
          <c:y val="4.9605121336796114E-2"/>
          <c:w val="0.67700452106052311"/>
          <c:h val="5.852747586166397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Русский язык 5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7649967667085016E-2"/>
          <c:y val="0.14387459673323469"/>
          <c:w val="0.92664954924112763"/>
          <c:h val="0.72165366147148402"/>
        </c:manualLayout>
      </c:layout>
      <c:barChart>
        <c:barDir val="col"/>
        <c:grouping val="clustered"/>
        <c:ser>
          <c:idx val="0"/>
          <c:order val="0"/>
          <c:tx>
            <c:v>Справляемость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Лист5!$A$1:$H$1</c:f>
              <c:strCache>
                <c:ptCount val="8"/>
                <c:pt idx="0">
                  <c:v>5А</c:v>
                </c:pt>
                <c:pt idx="1">
                  <c:v>5Б</c:v>
                </c:pt>
                <c:pt idx="2">
                  <c:v>5Г</c:v>
                </c:pt>
                <c:pt idx="3">
                  <c:v>5Д</c:v>
                </c:pt>
                <c:pt idx="4">
                  <c:v>5Е</c:v>
                </c:pt>
                <c:pt idx="5">
                  <c:v>Среднее</c:v>
                </c:pt>
                <c:pt idx="6">
                  <c:v>Ярославль</c:v>
                </c:pt>
                <c:pt idx="7">
                  <c:v>Выборка</c:v>
                </c:pt>
              </c:strCache>
            </c:strRef>
          </c:cat>
          <c:val>
            <c:numRef>
              <c:f>Лист5!$A$2:$H$2</c:f>
              <c:numCache>
                <c:formatCode>General</c:formatCode>
                <c:ptCount val="8"/>
                <c:pt idx="0">
                  <c:v>96.149999999999991</c:v>
                </c:pt>
                <c:pt idx="1">
                  <c:v>100</c:v>
                </c:pt>
                <c:pt idx="2">
                  <c:v>70.83</c:v>
                </c:pt>
                <c:pt idx="3">
                  <c:v>53.84</c:v>
                </c:pt>
                <c:pt idx="4">
                  <c:v>80</c:v>
                </c:pt>
                <c:pt idx="5">
                  <c:v>79.83</c:v>
                </c:pt>
                <c:pt idx="6">
                  <c:v>81.319999999999993</c:v>
                </c:pt>
                <c:pt idx="7">
                  <c:v>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68-4CA9-9E42-D827AF1FF86B}"/>
            </c:ext>
          </c:extLst>
        </c:ser>
        <c:ser>
          <c:idx val="1"/>
          <c:order val="1"/>
          <c:tx>
            <c:v>Качество</c:v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Лист5!$A$1:$H$1</c:f>
              <c:strCache>
                <c:ptCount val="8"/>
                <c:pt idx="0">
                  <c:v>5А</c:v>
                </c:pt>
                <c:pt idx="1">
                  <c:v>5Б</c:v>
                </c:pt>
                <c:pt idx="2">
                  <c:v>5Г</c:v>
                </c:pt>
                <c:pt idx="3">
                  <c:v>5Д</c:v>
                </c:pt>
                <c:pt idx="4">
                  <c:v>5Е</c:v>
                </c:pt>
                <c:pt idx="5">
                  <c:v>Среднее</c:v>
                </c:pt>
                <c:pt idx="6">
                  <c:v>Ярославль</c:v>
                </c:pt>
                <c:pt idx="7">
                  <c:v>Выборка</c:v>
                </c:pt>
              </c:strCache>
            </c:strRef>
          </c:cat>
          <c:val>
            <c:numRef>
              <c:f>Лист5!$A$3:$H$3</c:f>
              <c:numCache>
                <c:formatCode>General</c:formatCode>
                <c:ptCount val="8"/>
                <c:pt idx="0">
                  <c:v>61.53</c:v>
                </c:pt>
                <c:pt idx="1">
                  <c:v>56.52</c:v>
                </c:pt>
                <c:pt idx="2">
                  <c:v>12.5</c:v>
                </c:pt>
                <c:pt idx="3">
                  <c:v>15.38</c:v>
                </c:pt>
                <c:pt idx="4">
                  <c:v>24</c:v>
                </c:pt>
                <c:pt idx="5">
                  <c:v>33.870000000000005</c:v>
                </c:pt>
                <c:pt idx="6">
                  <c:v>44.51</c:v>
                </c:pt>
                <c:pt idx="7">
                  <c:v>47.34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68-4CA9-9E42-D827AF1FF86B}"/>
            </c:ext>
          </c:extLst>
        </c:ser>
        <c:gapWidth val="219"/>
        <c:overlap val="-27"/>
        <c:axId val="137536640"/>
        <c:axId val="137538560"/>
      </c:barChart>
      <c:catAx>
        <c:axId val="1375366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538560"/>
        <c:crosses val="autoZero"/>
        <c:auto val="1"/>
        <c:lblAlgn val="ctr"/>
        <c:lblOffset val="100"/>
      </c:catAx>
      <c:valAx>
        <c:axId val="137538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53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Русский язык 6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v>Справляемость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Лист6!$A$1:$G$1</c:f>
              <c:strCache>
                <c:ptCount val="7"/>
                <c:pt idx="0">
                  <c:v>6А</c:v>
                </c:pt>
                <c:pt idx="1">
                  <c:v>6Б</c:v>
                </c:pt>
                <c:pt idx="2">
                  <c:v>6В</c:v>
                </c:pt>
                <c:pt idx="3">
                  <c:v>6Г</c:v>
                </c:pt>
                <c:pt idx="4">
                  <c:v>Среднее</c:v>
                </c:pt>
                <c:pt idx="5">
                  <c:v>Ярославль</c:v>
                </c:pt>
                <c:pt idx="6">
                  <c:v>Выборка</c:v>
                </c:pt>
              </c:strCache>
            </c:strRef>
          </c:cat>
          <c:val>
            <c:numRef>
              <c:f>Лист6!$A$2:$G$2</c:f>
              <c:numCache>
                <c:formatCode>General</c:formatCode>
                <c:ptCount val="7"/>
                <c:pt idx="0">
                  <c:v>45.83</c:v>
                </c:pt>
                <c:pt idx="1">
                  <c:v>91.66</c:v>
                </c:pt>
                <c:pt idx="2">
                  <c:v>79.16</c:v>
                </c:pt>
                <c:pt idx="3">
                  <c:v>24</c:v>
                </c:pt>
                <c:pt idx="4">
                  <c:v>59.790000000000013</c:v>
                </c:pt>
                <c:pt idx="5">
                  <c:v>76.72</c:v>
                </c:pt>
                <c:pt idx="6">
                  <c:v>83.52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BD-4190-BE42-2EB6AD515C49}"/>
            </c:ext>
          </c:extLst>
        </c:ser>
        <c:ser>
          <c:idx val="1"/>
          <c:order val="1"/>
          <c:tx>
            <c:v>Качество</c:v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Лист6!$A$1:$G$1</c:f>
              <c:strCache>
                <c:ptCount val="7"/>
                <c:pt idx="0">
                  <c:v>6А</c:v>
                </c:pt>
                <c:pt idx="1">
                  <c:v>6Б</c:v>
                </c:pt>
                <c:pt idx="2">
                  <c:v>6В</c:v>
                </c:pt>
                <c:pt idx="3">
                  <c:v>6Г</c:v>
                </c:pt>
                <c:pt idx="4">
                  <c:v>Среднее</c:v>
                </c:pt>
                <c:pt idx="5">
                  <c:v>Ярославль</c:v>
                </c:pt>
                <c:pt idx="6">
                  <c:v>Выборка</c:v>
                </c:pt>
              </c:strCache>
            </c:strRef>
          </c:cat>
          <c:val>
            <c:numRef>
              <c:f>Лист6!$A$3:$G$3</c:f>
              <c:numCache>
                <c:formatCode>General</c:formatCode>
                <c:ptCount val="7"/>
                <c:pt idx="0">
                  <c:v>8.33</c:v>
                </c:pt>
                <c:pt idx="1">
                  <c:v>16.66</c:v>
                </c:pt>
                <c:pt idx="2">
                  <c:v>33.33</c:v>
                </c:pt>
                <c:pt idx="3">
                  <c:v>4</c:v>
                </c:pt>
                <c:pt idx="4">
                  <c:v>15.46</c:v>
                </c:pt>
                <c:pt idx="5">
                  <c:v>39.25</c:v>
                </c:pt>
                <c:pt idx="6">
                  <c:v>43.15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BD-4190-BE42-2EB6AD515C49}"/>
            </c:ext>
          </c:extLst>
        </c:ser>
        <c:gapWidth val="219"/>
        <c:overlap val="-27"/>
        <c:axId val="199475968"/>
        <c:axId val="303046656"/>
      </c:barChart>
      <c:catAx>
        <c:axId val="199475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046656"/>
        <c:crosses val="autoZero"/>
        <c:auto val="1"/>
        <c:lblAlgn val="ctr"/>
        <c:lblOffset val="100"/>
      </c:catAx>
      <c:valAx>
        <c:axId val="303046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4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Русский язык 7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v>Справляемость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Лист4!$A$1:$G$1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7В</c:v>
                </c:pt>
                <c:pt idx="3">
                  <c:v>7Д</c:v>
                </c:pt>
                <c:pt idx="4">
                  <c:v>Среднее</c:v>
                </c:pt>
                <c:pt idx="5">
                  <c:v>Ярославль</c:v>
                </c:pt>
                <c:pt idx="6">
                  <c:v>Выборка</c:v>
                </c:pt>
              </c:strCache>
            </c:strRef>
          </c:cat>
          <c:val>
            <c:numRef>
              <c:f>Лист4!$A$2:$G$2</c:f>
              <c:numCache>
                <c:formatCode>General</c:formatCode>
                <c:ptCount val="7"/>
                <c:pt idx="0">
                  <c:v>42.85</c:v>
                </c:pt>
                <c:pt idx="1">
                  <c:v>79.16</c:v>
                </c:pt>
                <c:pt idx="2">
                  <c:v>34.78</c:v>
                </c:pt>
                <c:pt idx="3">
                  <c:v>50</c:v>
                </c:pt>
                <c:pt idx="4">
                  <c:v>48.14</c:v>
                </c:pt>
                <c:pt idx="5">
                  <c:v>73.72</c:v>
                </c:pt>
                <c:pt idx="6">
                  <c:v>83.03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F9-427D-AF73-67817CD0D1A9}"/>
            </c:ext>
          </c:extLst>
        </c:ser>
        <c:ser>
          <c:idx val="1"/>
          <c:order val="1"/>
          <c:tx>
            <c:v>Качество</c:v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Лист4!$A$1:$G$1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7В</c:v>
                </c:pt>
                <c:pt idx="3">
                  <c:v>7Д</c:v>
                </c:pt>
                <c:pt idx="4">
                  <c:v>Среднее</c:v>
                </c:pt>
                <c:pt idx="5">
                  <c:v>Ярославль</c:v>
                </c:pt>
                <c:pt idx="6">
                  <c:v>Выборка</c:v>
                </c:pt>
              </c:strCache>
            </c:strRef>
          </c:cat>
          <c:val>
            <c:numRef>
              <c:f>Лист4!$A$3:$G$3</c:f>
              <c:numCache>
                <c:formatCode>General</c:formatCode>
                <c:ptCount val="7"/>
                <c:pt idx="0">
                  <c:v>0</c:v>
                </c:pt>
                <c:pt idx="1">
                  <c:v>25</c:v>
                </c:pt>
                <c:pt idx="2">
                  <c:v>17.39</c:v>
                </c:pt>
                <c:pt idx="3">
                  <c:v>0</c:v>
                </c:pt>
                <c:pt idx="4">
                  <c:v>12.34</c:v>
                </c:pt>
                <c:pt idx="5">
                  <c:v>32.39</c:v>
                </c:pt>
                <c:pt idx="6">
                  <c:v>38.51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F9-427D-AF73-67817CD0D1A9}"/>
            </c:ext>
          </c:extLst>
        </c:ser>
        <c:gapWidth val="219"/>
        <c:overlap val="-27"/>
        <c:axId val="301355776"/>
        <c:axId val="301357312"/>
      </c:barChart>
      <c:catAx>
        <c:axId val="301355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357312"/>
        <c:crosses val="autoZero"/>
        <c:auto val="1"/>
        <c:lblAlgn val="ctr"/>
        <c:lblOffset val="100"/>
      </c:catAx>
      <c:valAx>
        <c:axId val="301357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35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Русский язык 8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v>Справляемость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Лист3!$A$1:$G$1</c:f>
              <c:strCache>
                <c:ptCount val="7"/>
                <c:pt idx="0">
                  <c:v>8А</c:v>
                </c:pt>
                <c:pt idx="1">
                  <c:v>8Б</c:v>
                </c:pt>
                <c:pt idx="2">
                  <c:v>8Г</c:v>
                </c:pt>
                <c:pt idx="3">
                  <c:v>8Д</c:v>
                </c:pt>
                <c:pt idx="4">
                  <c:v>Среднее</c:v>
                </c:pt>
                <c:pt idx="5">
                  <c:v>Ярославль</c:v>
                </c:pt>
                <c:pt idx="6">
                  <c:v>Выборка</c:v>
                </c:pt>
              </c:strCache>
            </c:strRef>
          </c:cat>
          <c:val>
            <c:numRef>
              <c:f>Лист3!$A$2:$G$2</c:f>
              <c:numCache>
                <c:formatCode>General</c:formatCode>
                <c:ptCount val="7"/>
                <c:pt idx="0">
                  <c:v>40</c:v>
                </c:pt>
                <c:pt idx="1">
                  <c:v>70.63</c:v>
                </c:pt>
                <c:pt idx="2">
                  <c:v>26.66</c:v>
                </c:pt>
                <c:pt idx="3">
                  <c:v>26.08</c:v>
                </c:pt>
                <c:pt idx="4">
                  <c:v>42.52</c:v>
                </c:pt>
                <c:pt idx="5">
                  <c:v>68.28</c:v>
                </c:pt>
                <c:pt idx="6">
                  <c:v>80.27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12-4A0A-A582-FDB052E99BE9}"/>
            </c:ext>
          </c:extLst>
        </c:ser>
        <c:ser>
          <c:idx val="1"/>
          <c:order val="1"/>
          <c:tx>
            <c:v>Качество</c:v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Лист3!$A$1:$G$1</c:f>
              <c:strCache>
                <c:ptCount val="7"/>
                <c:pt idx="0">
                  <c:v>8А</c:v>
                </c:pt>
                <c:pt idx="1">
                  <c:v>8Б</c:v>
                </c:pt>
                <c:pt idx="2">
                  <c:v>8Г</c:v>
                </c:pt>
                <c:pt idx="3">
                  <c:v>8Д</c:v>
                </c:pt>
                <c:pt idx="4">
                  <c:v>Среднее</c:v>
                </c:pt>
                <c:pt idx="5">
                  <c:v>Ярославль</c:v>
                </c:pt>
                <c:pt idx="6">
                  <c:v>Выборка</c:v>
                </c:pt>
              </c:strCache>
            </c:strRef>
          </c:cat>
          <c:val>
            <c:numRef>
              <c:f>Лист3!$A$3:$G$3</c:f>
              <c:numCache>
                <c:formatCode>General</c:formatCode>
                <c:ptCount val="7"/>
                <c:pt idx="0">
                  <c:v>16</c:v>
                </c:pt>
                <c:pt idx="1">
                  <c:v>29.16</c:v>
                </c:pt>
                <c:pt idx="2">
                  <c:v>6.6599999999999975</c:v>
                </c:pt>
                <c:pt idx="3">
                  <c:v>21.73</c:v>
                </c:pt>
                <c:pt idx="4">
                  <c:v>19.54</c:v>
                </c:pt>
                <c:pt idx="5">
                  <c:v>38.35</c:v>
                </c:pt>
                <c:pt idx="6">
                  <c:v>43.61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12-4A0A-A582-FDB052E99BE9}"/>
            </c:ext>
          </c:extLst>
        </c:ser>
        <c:gapWidth val="219"/>
        <c:overlap val="-27"/>
        <c:axId val="301642880"/>
        <c:axId val="301644416"/>
      </c:barChart>
      <c:catAx>
        <c:axId val="301642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644416"/>
        <c:crosses val="autoZero"/>
        <c:auto val="1"/>
        <c:lblAlgn val="ctr"/>
        <c:lblOffset val="100"/>
      </c:catAx>
      <c:valAx>
        <c:axId val="3016444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64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Microsoft_Office_Excel18.xlsx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фото 1"/>
          <p:cNvPicPr>
            <a:picLocks noChangeAspect="1" noChangeArrowheads="1"/>
          </p:cNvPicPr>
          <p:nvPr/>
        </p:nvPicPr>
        <p:blipFill>
          <a:blip r:embed="rId2" cstate="print"/>
          <a:srcRect l="8585" r="4475" b="15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4124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Движение контингента летом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180420"/>
          <a:ext cx="8424935" cy="5527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0675"/>
                <a:gridCol w="1046710"/>
                <a:gridCol w="1390687"/>
                <a:gridCol w="1455735"/>
                <a:gridCol w="1520785"/>
                <a:gridCol w="2030343"/>
              </a:tblGrid>
              <a:tr h="116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выбыло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места жительства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школы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Спец. классы (спорт.,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кадет.,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Проф. образование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</a:tr>
              <a:tr h="37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</a:tr>
              <a:tr h="37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</a:tr>
              <a:tr h="37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</a:tr>
              <a:tr h="37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</a:tr>
              <a:tr h="37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</a:tr>
              <a:tr h="37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</a:tr>
              <a:tr h="37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</a:tr>
              <a:tr h="37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</a:tr>
              <a:tr h="37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</a:tr>
              <a:tr h="37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</a:tr>
              <a:tr h="36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45" marR="81345" marT="40673" marB="40673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Медалисты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9512" y="1988840"/>
          <a:ext cx="8820472" cy="377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Похвальные листы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– 11 человек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школа – 5 человек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Аттестаты с отличием в 9 классе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человек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Аттестаты с отличием в 11 классе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Учатся на «4» и «5»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Количество учащихся, имеющих академическую задолженность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Количество учащихся, имеющих академическую задолженность</a:t>
            </a:r>
            <a:endParaRPr lang="ru-RU" sz="28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xmlns="" id="{1BC53E03-4AB8-40A7-AB3F-3D0F2C9A2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2906442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Процент обучающихся, справившихся с ЕГЭ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2018-2021 гг.</a:t>
            </a:r>
            <a:endParaRPr lang="ru-RU" sz="2000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996533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Сравнение среднего балла ЕГЭ школы </a:t>
            </a:r>
            <a:br>
              <a:rPr lang="ru-RU" sz="2700" b="1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с показателями по г. Ярославлю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9">
            <a:extLst>
              <a:ext uri="{FF2B5EF4-FFF2-40B4-BE49-F238E27FC236}">
                <a16:creationId xmlns:a16="http://schemas.microsoft.com/office/drawing/2014/main" xmlns="" id="{2E353968-611A-40F9-A7F4-1B02E8AA0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2037872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среднего балла ЕГЭ - 2021</a:t>
            </a:r>
            <a:endParaRPr lang="ru-RU" sz="2800" dirty="0"/>
          </a:p>
        </p:txBody>
      </p:sp>
      <p:pic>
        <p:nvPicPr>
          <p:cNvPr id="5" name="Содержимое 4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595" y="1554163"/>
            <a:ext cx="7391209" cy="4525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Лучшие результаты ЕГЭ-20</a:t>
            </a:r>
            <a:r>
              <a:rPr lang="en-US" sz="32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Русский язык – </a:t>
            </a:r>
            <a:r>
              <a:rPr lang="ru-RU" b="1" dirty="0" smtClean="0"/>
              <a:t>Писарева М.В.</a:t>
            </a:r>
          </a:p>
          <a:p>
            <a:pPr marL="0" indent="0">
              <a:buNone/>
            </a:pPr>
            <a:r>
              <a:rPr lang="ru-RU" dirty="0" smtClean="0"/>
              <a:t>     9 обучающихся получили 90 баллов и выше </a:t>
            </a:r>
          </a:p>
          <a:p>
            <a:pPr marL="0" indent="0">
              <a:buNone/>
            </a:pPr>
            <a:r>
              <a:rPr lang="ru-RU" dirty="0" smtClean="0"/>
              <a:t>    (100б. -1чел, 96б. -2чел, 94б. - 1чел, 92б.- 3чел, </a:t>
            </a:r>
          </a:p>
          <a:p>
            <a:pPr marL="0" indent="0">
              <a:buNone/>
            </a:pPr>
            <a:r>
              <a:rPr lang="ru-RU" dirty="0" smtClean="0"/>
              <a:t>     90б -2чел )</a:t>
            </a:r>
          </a:p>
          <a:p>
            <a:r>
              <a:rPr lang="ru-RU" dirty="0" smtClean="0"/>
              <a:t>Математика – </a:t>
            </a:r>
            <a:r>
              <a:rPr lang="ru-RU" b="1" dirty="0" err="1" smtClean="0"/>
              <a:t>Макшеева</a:t>
            </a:r>
            <a:r>
              <a:rPr lang="ru-RU" b="1" dirty="0" smtClean="0"/>
              <a:t> Л.В.</a:t>
            </a:r>
          </a:p>
          <a:p>
            <a:pPr marL="0" indent="0">
              <a:buNone/>
            </a:pPr>
            <a:r>
              <a:rPr lang="ru-RU" dirty="0" smtClean="0"/>
              <a:t>     (88б. -1чел, 86б. - 2чел, 84б.- 2чел, 82б -1чел )</a:t>
            </a:r>
          </a:p>
          <a:p>
            <a:r>
              <a:rPr lang="ru-RU" dirty="0" smtClean="0"/>
              <a:t>Математика – </a:t>
            </a:r>
            <a:r>
              <a:rPr lang="ru-RU" b="1" dirty="0" err="1" smtClean="0"/>
              <a:t>Потапко</a:t>
            </a:r>
            <a:r>
              <a:rPr lang="ru-RU" b="1" dirty="0" smtClean="0"/>
              <a:t> Н.Н.</a:t>
            </a:r>
          </a:p>
          <a:p>
            <a:pPr marL="0" indent="0">
              <a:buNone/>
            </a:pPr>
            <a:r>
              <a:rPr lang="ru-RU" dirty="0" smtClean="0"/>
              <a:t>     (82б. – 2чел)</a:t>
            </a:r>
          </a:p>
          <a:p>
            <a:pPr marL="0" indent="0"/>
            <a:r>
              <a:rPr lang="ru-RU" dirty="0" smtClean="0"/>
              <a:t> Информатика – </a:t>
            </a:r>
            <a:r>
              <a:rPr lang="ru-RU" b="1" dirty="0" err="1" smtClean="0"/>
              <a:t>Корчевцева</a:t>
            </a:r>
            <a:r>
              <a:rPr lang="ru-RU" b="1" dirty="0" smtClean="0"/>
              <a:t> Л.И.</a:t>
            </a:r>
          </a:p>
          <a:p>
            <a:pPr marL="0" indent="0">
              <a:buNone/>
            </a:pPr>
            <a:r>
              <a:rPr lang="ru-RU" dirty="0" smtClean="0"/>
              <a:t>     (90б. – 2чел, 88б. -2чел, 85б. – 1 чел)</a:t>
            </a:r>
          </a:p>
          <a:p>
            <a:r>
              <a:rPr lang="ru-RU" dirty="0" smtClean="0"/>
              <a:t>История – </a:t>
            </a:r>
            <a:r>
              <a:rPr lang="ru-RU" b="1" dirty="0" err="1" smtClean="0"/>
              <a:t>Полканова</a:t>
            </a:r>
            <a:r>
              <a:rPr lang="ru-RU" b="1" dirty="0" smtClean="0"/>
              <a:t> Е.В.</a:t>
            </a:r>
          </a:p>
          <a:p>
            <a:pPr>
              <a:buNone/>
            </a:pPr>
            <a:r>
              <a:rPr lang="ru-RU" dirty="0" smtClean="0"/>
              <a:t>     (90б. – 1чел)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Публичный доклад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Директора муниципального общеобразовательного  учреждения «Средняя школа № 56»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(150064 г. Ярославль,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пр-д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Моторостроителей, д. 10, 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тел/факс: (4852)56-11-70,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yarsch056@yandex.ru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«Отличника народного просвещения»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«Почетного работника образования»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Озеровой Татьяны Николаевны 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(Высшая квалификационная категория,  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педагогический стаж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руководящий стаж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лет,  в школе № 56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года)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600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02.12.2021</a:t>
            </a:r>
            <a:endParaRPr lang="ru-RU" sz="3600" b="1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Физика – </a:t>
            </a:r>
            <a:r>
              <a:rPr lang="ru-RU" b="1" dirty="0" err="1" smtClean="0"/>
              <a:t>Папазова</a:t>
            </a:r>
            <a:r>
              <a:rPr lang="ru-RU" b="1" dirty="0" smtClean="0"/>
              <a:t> Т.А.</a:t>
            </a:r>
          </a:p>
          <a:p>
            <a:pPr marL="0" indent="0">
              <a:buNone/>
            </a:pPr>
            <a:r>
              <a:rPr lang="ru-RU" dirty="0" smtClean="0"/>
              <a:t>    (87б. -1чел)</a:t>
            </a:r>
          </a:p>
          <a:p>
            <a:r>
              <a:rPr lang="ru-RU" dirty="0" smtClean="0"/>
              <a:t>Химия – </a:t>
            </a:r>
            <a:r>
              <a:rPr lang="ru-RU" b="1" dirty="0" smtClean="0"/>
              <a:t>Зеленкова О.Н.</a:t>
            </a:r>
          </a:p>
          <a:p>
            <a:pPr marL="0" indent="0">
              <a:buNone/>
            </a:pPr>
            <a:r>
              <a:rPr lang="ru-RU" dirty="0" smtClean="0"/>
              <a:t>     (97б. -1чел, 84б.- 1чел)</a:t>
            </a:r>
          </a:p>
          <a:p>
            <a:r>
              <a:rPr lang="ru-RU" dirty="0" smtClean="0"/>
              <a:t>Биология– </a:t>
            </a:r>
            <a:r>
              <a:rPr lang="ru-RU" b="1" dirty="0" err="1" smtClean="0"/>
              <a:t>Цуканова</a:t>
            </a:r>
            <a:r>
              <a:rPr lang="ru-RU" b="1" dirty="0" smtClean="0"/>
              <a:t> О.А.</a:t>
            </a:r>
          </a:p>
          <a:p>
            <a:pPr marL="0" indent="0">
              <a:buNone/>
            </a:pPr>
            <a:r>
              <a:rPr lang="ru-RU" dirty="0" smtClean="0"/>
              <a:t>     (98б. – 1чел, 82б – 1чел)</a:t>
            </a:r>
          </a:p>
          <a:p>
            <a:pPr marL="0" indent="0"/>
            <a:endParaRPr lang="ru-RU" dirty="0" smtClean="0"/>
          </a:p>
          <a:p>
            <a:r>
              <a:rPr lang="ru-RU" dirty="0" smtClean="0"/>
              <a:t>Лучшая сумма баллов по трем предметам - </a:t>
            </a:r>
            <a:r>
              <a:rPr lang="ru-RU" sz="3600" b="1" dirty="0" smtClean="0"/>
              <a:t>285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Поступления выпускников 11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Поступили в вуз – 26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Поступили в СПО – 1+1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Будут обучаться </a:t>
            </a:r>
          </a:p>
          <a:p>
            <a:pPr>
              <a:buNone/>
            </a:pPr>
            <a:r>
              <a:rPr lang="ru-RU" dirty="0" smtClean="0"/>
              <a:t>    платно – 2 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бюджет– 26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целевое направление – 2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очно</a:t>
            </a:r>
            <a:r>
              <a:rPr lang="ru-RU" dirty="0" smtClean="0"/>
              <a:t> –     27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заочно – 1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9-е классы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1.    Защита  проектов  учащимися  9 классов</a:t>
            </a:r>
          </a:p>
          <a:p>
            <a:pPr>
              <a:buNone/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Итоговое собеседование по русскому языку</a:t>
            </a:r>
          </a:p>
          <a:p>
            <a:pPr lvl="0"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6241788" cy="1152049"/>
          </a:xfrm>
          <a:prstGeom prst="rect">
            <a:avLst/>
          </a:prstGeom>
        </p:spPr>
      </p:pic>
      <p:pic>
        <p:nvPicPr>
          <p:cNvPr id="7" name="Рисунок 6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509120"/>
            <a:ext cx="6241788" cy="14629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Итоги ГИА по обязательному предмету математика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412776"/>
          <a:ext cx="9144000" cy="4707290"/>
        </p:xfrm>
        <a:graphic>
          <a:graphicData uri="http://schemas.openxmlformats.org/drawingml/2006/table">
            <a:tbl>
              <a:tblPr/>
              <a:tblGrid>
                <a:gridCol w="533400"/>
                <a:gridCol w="990600"/>
                <a:gridCol w="1600200"/>
                <a:gridCol w="1117347"/>
                <a:gridCol w="1039901"/>
                <a:gridCol w="1024758"/>
                <a:gridCol w="945932"/>
                <a:gridCol w="901262"/>
                <a:gridCol w="990600"/>
              </a:tblGrid>
              <a:tr h="100013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latin typeface="Calibri"/>
                          <a:ea typeface="Times New Roman"/>
                          <a:cs typeface="Times New Roman"/>
                        </a:rPr>
                        <a:t>Класс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latin typeface="Calibri"/>
                          <a:ea typeface="Times New Roman"/>
                          <a:cs typeface="Times New Roman"/>
                        </a:rPr>
                        <a:t>Число участников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latin typeface="Calibri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Справляемость</a:t>
                      </a:r>
                      <a:r>
                        <a:rPr lang="ru-RU" sz="105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( школа № 56)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Качество         (школа № 56)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Средний балл, средняя отметка (школа № 56)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Справляемость</a:t>
                      </a:r>
                      <a:r>
                        <a:rPr lang="ru-RU" sz="105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      (г. Ярославль)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Качество                   (г. Ярославль)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Средняя отметка                          (г. Ярославль)  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53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9-А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26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Савинова Е.Л.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54  %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latin typeface="Calibri"/>
                          <a:ea typeface="Times New Roman"/>
                          <a:cs typeface="Times New Roman"/>
                        </a:rPr>
                        <a:t>    16.0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53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9-Б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Савинова Е.Л.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38,4 %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latin typeface="Calibri"/>
                          <a:ea typeface="Times New Roman"/>
                          <a:cs typeface="Times New Roman"/>
                        </a:rPr>
                        <a:t>    14,1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53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9-Г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23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Федорова М.А.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26 %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latin typeface="Calibri"/>
                          <a:ea typeface="Times New Roman"/>
                          <a:cs typeface="Times New Roman"/>
                        </a:rPr>
                        <a:t>    13.3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53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9-Д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Федорова М.А.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20 %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latin typeface="Calibri"/>
                          <a:ea typeface="Times New Roman"/>
                          <a:cs typeface="Times New Roman"/>
                        </a:rPr>
                        <a:t>   11,6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88"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 100%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35, 7  %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/>
                          <a:ea typeface="Times New Roman"/>
                          <a:cs typeface="Times New Roman"/>
                        </a:rPr>
                        <a:t>13.8, </a:t>
                      </a:r>
                      <a:r>
                        <a:rPr lang="ru-RU" sz="1800" b="1" kern="1200" dirty="0" smtClean="0"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3,8р.отм.  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94,1 %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36, 5 %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3, 38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Итоги ГИА по обязательному предмету русский язык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5"/>
          <a:ext cx="9143999" cy="5189625"/>
        </p:xfrm>
        <a:graphic>
          <a:graphicData uri="http://schemas.openxmlformats.org/drawingml/2006/table">
            <a:tbl>
              <a:tblPr/>
              <a:tblGrid>
                <a:gridCol w="599497"/>
                <a:gridCol w="629695"/>
                <a:gridCol w="1633211"/>
                <a:gridCol w="1114955"/>
                <a:gridCol w="1102628"/>
                <a:gridCol w="1201612"/>
                <a:gridCol w="1120682"/>
                <a:gridCol w="811906"/>
                <a:gridCol w="929813"/>
              </a:tblGrid>
              <a:tr h="992721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latin typeface="Calibri"/>
                          <a:ea typeface="Times New Roman"/>
                          <a:cs typeface="Times New Roman"/>
                        </a:rPr>
                        <a:t>Класс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latin typeface="Calibri"/>
                          <a:ea typeface="Times New Roman"/>
                          <a:cs typeface="Times New Roman"/>
                        </a:rPr>
                        <a:t>Число участников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latin typeface="Calibri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Справляемость</a:t>
                      </a:r>
                      <a:r>
                        <a:rPr lang="ru-RU" sz="1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</a:t>
                      </a:r>
                      <a:r>
                        <a:rPr lang="ru-RU" sz="1000" b="1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(школа </a:t>
                      </a:r>
                      <a:r>
                        <a:rPr lang="ru-RU" sz="1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№ 56)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Качество         (школа № 56)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Средний балл, средняя отметка (школа № 56)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Справляемость</a:t>
                      </a:r>
                      <a:r>
                        <a:rPr lang="ru-RU" sz="1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 (г. Ярославль)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Качество                   (</a:t>
                      </a:r>
                      <a:r>
                        <a:rPr lang="ru-RU" sz="1000" b="1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г.Ярославль</a:t>
                      </a:r>
                      <a:r>
                        <a:rPr lang="ru-RU" sz="1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Средняя отметка  (г. Ярославль) 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/>
                          <a:ea typeface="Times New Roman"/>
                          <a:cs typeface="Times New Roman"/>
                        </a:rPr>
                        <a:t>9-А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latin typeface="Arial"/>
                          <a:ea typeface="Times New Roman"/>
                          <a:cs typeface="Times New Roman"/>
                        </a:rPr>
                        <a:t>Павлишина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 С.С.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81 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8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28,0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9-Б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latin typeface="Arial"/>
                          <a:ea typeface="Times New Roman"/>
                          <a:cs typeface="Times New Roman"/>
                        </a:rPr>
                        <a:t>Павлишина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 С.С.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84,6 %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26,4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49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9-Г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23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Котова Е.А.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78,3 %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27, 2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/>
                          <a:ea typeface="Times New Roman"/>
                          <a:cs typeface="Times New Roman"/>
                        </a:rPr>
                        <a:t>9-Д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Баскакова О.В.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8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24, 9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721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latin typeface="Calibri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80,2 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26, 3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4,12(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ср.отм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.)                 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98, 5 %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69, 7 %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3,93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Лучшие </a:t>
            </a:r>
            <a:r>
              <a:rPr lang="ru-RU" dirty="0" err="1" smtClean="0"/>
              <a:t>результаьы</a:t>
            </a:r>
            <a:r>
              <a:rPr lang="ru-RU" dirty="0" smtClean="0"/>
              <a:t> учащихся 9 классов   (Обязательные экзамены)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По школе № 56, высокий балл - 31 и  32 из 33 возможных  получили следующие учащиеся:</a:t>
            </a:r>
          </a:p>
          <a:p>
            <a:r>
              <a:rPr lang="ru-RU" sz="2400" b="1" dirty="0" smtClean="0"/>
              <a:t> Ирхина Марина, </a:t>
            </a:r>
            <a:r>
              <a:rPr lang="ru-RU" sz="2400" b="1" dirty="0" err="1" smtClean="0"/>
              <a:t>Копрова</a:t>
            </a:r>
            <a:r>
              <a:rPr lang="ru-RU" sz="2400" b="1" dirty="0" smtClean="0"/>
              <a:t> Ольга, Лобашова Полина  - 9-А,      </a:t>
            </a:r>
          </a:p>
          <a:p>
            <a:pPr>
              <a:buNone/>
            </a:pPr>
            <a:r>
              <a:rPr lang="ru-RU" sz="2400" b="1" dirty="0" smtClean="0"/>
              <a:t>           учитель  </a:t>
            </a:r>
            <a:r>
              <a:rPr lang="ru-RU" sz="2400" b="1" dirty="0" err="1" smtClean="0"/>
              <a:t>Павлишина</a:t>
            </a:r>
            <a:r>
              <a:rPr lang="ru-RU" sz="2400" b="1" dirty="0" smtClean="0"/>
              <a:t> С.С.</a:t>
            </a:r>
          </a:p>
          <a:p>
            <a:r>
              <a:rPr lang="ru-RU" sz="2400" b="1" dirty="0" smtClean="0"/>
              <a:t>Горюнова Марина, Кузьмина Мария -  9-Б </a:t>
            </a:r>
          </a:p>
          <a:p>
            <a:pPr>
              <a:buNone/>
            </a:pPr>
            <a:r>
              <a:rPr lang="ru-RU" sz="2400" b="1" dirty="0" smtClean="0"/>
              <a:t>          учитель  </a:t>
            </a:r>
            <a:r>
              <a:rPr lang="ru-RU" sz="2400" b="1" dirty="0" err="1" smtClean="0"/>
              <a:t>Павлишина</a:t>
            </a:r>
            <a:r>
              <a:rPr lang="ru-RU" sz="2400" b="1" dirty="0" smtClean="0"/>
              <a:t> С.С.</a:t>
            </a:r>
          </a:p>
          <a:p>
            <a:r>
              <a:rPr lang="ru-RU" sz="2400" b="1" dirty="0" err="1" smtClean="0"/>
              <a:t>Травникова</a:t>
            </a:r>
            <a:r>
              <a:rPr lang="ru-RU" sz="2400" b="1" dirty="0" smtClean="0"/>
              <a:t> Дарья - 9-Г </a:t>
            </a:r>
          </a:p>
          <a:p>
            <a:pPr>
              <a:buNone/>
            </a:pPr>
            <a:r>
              <a:rPr lang="ru-RU" sz="2400" b="1" dirty="0" smtClean="0"/>
              <a:t>           учитель  Котова Е.А.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Результаты контрольных работы учащихся 9-х классов в 2020-2021 </a:t>
            </a:r>
            <a:r>
              <a:rPr lang="ru-RU" b="1" dirty="0" err="1" smtClean="0"/>
              <a:t>уч.г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1376455"/>
          <a:ext cx="8858280" cy="5190037"/>
        </p:xfrm>
        <a:graphic>
          <a:graphicData uri="http://schemas.openxmlformats.org/drawingml/2006/table">
            <a:tbl>
              <a:tblPr/>
              <a:tblGrid>
                <a:gridCol w="323529"/>
                <a:gridCol w="2115448"/>
                <a:gridCol w="2133024"/>
                <a:gridCol w="1192675"/>
                <a:gridCol w="1547298"/>
                <a:gridCol w="1546306"/>
              </a:tblGrid>
              <a:tr h="868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Название предмета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Учитель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2000" b="0" dirty="0" err="1" smtClean="0">
                          <a:latin typeface="Calibri"/>
                          <a:ea typeface="Times New Roman"/>
                          <a:cs typeface="Times New Roman"/>
                        </a:rPr>
                        <a:t>участни</a:t>
                      </a: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ков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Справились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Качество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История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Катышев Д.А.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Гришина О.Е.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Катышев Д.А.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88%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53%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Папазова Т.А.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86%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Calibri"/>
                          <a:ea typeface="Times New Roman"/>
                          <a:cs typeface="Times New Roman"/>
                        </a:rPr>
                        <a:t>Цуканова</a:t>
                      </a: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 О.А.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69%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Корчевцева Л.И.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Киселёва Н.А.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86%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Зеленкова О.Н.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Лучшие результаты учащихся 9 классов                      </a:t>
            </a:r>
            <a:r>
              <a:rPr lang="ru-RU" sz="2700" dirty="0" smtClean="0"/>
              <a:t>( контрольные работы)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44824"/>
          <a:ext cx="9324528" cy="4032448"/>
        </p:xfrm>
        <a:graphic>
          <a:graphicData uri="http://schemas.openxmlformats.org/drawingml/2006/table">
            <a:tbl>
              <a:tblPr/>
              <a:tblGrid>
                <a:gridCol w="323528"/>
                <a:gridCol w="2016224"/>
                <a:gridCol w="2059544"/>
                <a:gridCol w="748768"/>
                <a:gridCol w="576064"/>
                <a:gridCol w="3600400"/>
              </a:tblGrid>
              <a:tr h="1510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libri"/>
                          <a:ea typeface="Times New Roman"/>
                          <a:cs typeface="Times New Roman"/>
                        </a:rPr>
                        <a:t>Название предмета</a:t>
                      </a: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libri"/>
                          <a:ea typeface="Times New Roman"/>
                          <a:cs typeface="Times New Roman"/>
                        </a:rPr>
                        <a:t>Учитель</a:t>
                      </a: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libri"/>
                          <a:ea typeface="Times New Roman"/>
                          <a:cs typeface="Times New Roman"/>
                        </a:rPr>
                        <a:t>Кол-во участников</a:t>
                      </a: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libri"/>
                          <a:ea typeface="Times New Roman"/>
                          <a:cs typeface="Times New Roman"/>
                        </a:rPr>
                        <a:t>Макс. балл</a:t>
                      </a: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libri"/>
                          <a:ea typeface="Times New Roman"/>
                          <a:cs typeface="Times New Roman"/>
                        </a:rPr>
                        <a:t>Ф.И. ученика, полученные баллы</a:t>
                      </a:r>
                    </a:p>
                  </a:txBody>
                  <a:tcPr marL="68580" marR="68580" marT="36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Катышев Д.А.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Соколова Владислава, </a:t>
                      </a: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9-Д</a:t>
                      </a:r>
                      <a:r>
                        <a:rPr lang="ru-RU" sz="2000" b="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 33)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Calibri"/>
                          <a:ea typeface="Times New Roman"/>
                          <a:cs typeface="Times New Roman"/>
                        </a:rPr>
                        <a:t>Цуканова</a:t>
                      </a: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 О.А.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  Лобанова Мария, </a:t>
                      </a: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9-Б</a:t>
                      </a:r>
                      <a:r>
                        <a:rPr lang="ru-RU" sz="2000" b="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41)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Корчевцева Л.И.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Киселёва Н.А.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 Лобашова Полина, </a:t>
                      </a: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9-А</a:t>
                      </a:r>
                      <a:r>
                        <a:rPr lang="ru-RU" sz="2000" b="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19)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Calibri"/>
                          <a:ea typeface="Times New Roman"/>
                          <a:cs typeface="Times New Roman"/>
                        </a:rPr>
                        <a:t>Веникова</a:t>
                      </a: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Анастасия, 9-А, </a:t>
                      </a: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(19 )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Times New Roman"/>
                        </a:rPr>
                        <a:t> Сачкова Елена, 9-Б</a:t>
                      </a: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, (19)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r>
              <a:rPr lang="en-US" dirty="0" smtClean="0"/>
              <a:t>                       </a:t>
            </a:r>
            <a:r>
              <a:rPr lang="ru-RU" dirty="0" smtClean="0"/>
              <a:t>9-е </a:t>
            </a:r>
            <a:r>
              <a:rPr lang="ru-RU" dirty="0"/>
              <a:t>классы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 </a:t>
            </a:r>
            <a:r>
              <a:rPr lang="en-US" sz="1800" b="1" dirty="0" smtClean="0"/>
              <a:t> </a:t>
            </a:r>
            <a:r>
              <a:rPr lang="ru-RU" sz="1800" b="1" dirty="0" smtClean="0"/>
              <a:t>Проведение </a:t>
            </a:r>
            <a:r>
              <a:rPr lang="ru-RU" sz="1800" b="1" dirty="0"/>
              <a:t>тренировочных работ по обязательным предметам и предметам по выбору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en-US" sz="1800" b="1" dirty="0" smtClean="0"/>
              <a:t>  </a:t>
            </a:r>
            <a:r>
              <a:rPr lang="ru-RU" sz="1800" b="1" dirty="0" smtClean="0"/>
              <a:t>Заключительные </a:t>
            </a:r>
            <a:r>
              <a:rPr lang="ru-RU" sz="1800" b="1" dirty="0"/>
              <a:t>итоги</a:t>
            </a:r>
            <a:endParaRPr lang="ru-RU" sz="18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7" y="2500306"/>
          <a:ext cx="7143801" cy="100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1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1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Запланировано на учебный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Проведено за учебный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  % выполнения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21 работа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17 </a:t>
                      </a: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работ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81 %   (80%)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4786322"/>
          <a:ext cx="76020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0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5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1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Всего выпускников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Получение аттестата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Аттестаты «4 и5»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  </a:t>
                      </a: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32 ( 21)    33,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% (28 %)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052736"/>
            <a:ext cx="6858000" cy="42484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ВПР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класс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2020-2021уч.год</a:t>
            </a:r>
            <a:b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Подведение итогов 2020-2021 </a:t>
            </a:r>
            <a:r>
              <a:rPr lang="ru-RU" dirty="0" err="1" smtClean="0"/>
              <a:t>уч.года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4399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6100183" cy="423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Статистика по отметкам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6881924"/>
              </p:ext>
            </p:extLst>
          </p:nvPr>
        </p:nvGraphicFramePr>
        <p:xfrm>
          <a:off x="251521" y="1772814"/>
          <a:ext cx="8686796" cy="446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6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91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7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9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43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79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4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Группы участников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Кол-во ОО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Кол-во участников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6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Вся выборка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36459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1510998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5,57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28,83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46,2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19,39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Ярославская обл.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12735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5,09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26,9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47,99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20,02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город Ярославль</a:t>
                      </a:r>
                      <a:endParaRPr lang="ru-RU" sz="1600" b="1" u="sng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6508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4,44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26,2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47,43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21,93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67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муниципальное общеобразовательное учреждение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"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школа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56"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139 ч.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1,44 %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(меньше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на 3%)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14,39%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(меньше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на 11,81%)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56,83%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(больше на 9,4%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27,34% (больше на 5,41%)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7670611"/>
              </p:ext>
            </p:extLst>
          </p:nvPr>
        </p:nvGraphicFramePr>
        <p:xfrm>
          <a:off x="251519" y="1196751"/>
          <a:ext cx="8712971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19972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«А»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Власова М.С.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«Б»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Косарева О.П.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«В»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Паничева О.И.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«Г»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Белоусова Л.П.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«Д»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Лузгина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Г.А.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«Е»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Лебедева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Ю.А.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63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Писали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27ч.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25ч.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19ч.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27ч.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5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«5»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1ч.-4%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12ч.-48%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1ч.-5%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12ч.-63%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10ч.-37%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2ч.-9%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«4»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15ч.-56%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13ч.-52%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12ч.-63%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7ч.-37%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15ч.-56%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17ч.-77%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4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«3»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11ч.-41%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4ч.-21%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2ч.-7%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3ч.-14%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9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«2»</a:t>
                      </a: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2ч.-11%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(Белоконь А.,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Трофимов А.)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156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Справляемость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17ч.-89%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40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Успешность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16ч.-59%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13ч.-68%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25ч.-92%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19ч.-86%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530352"/>
            <a:ext cx="8712970" cy="5346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Сравнительный анализ по классам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8367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сравнение отметок с отметками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по журналу</a:t>
            </a:r>
            <a:r>
              <a:rPr lang="ru-RU" sz="2800" b="1" dirty="0" smtClean="0"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latin typeface="Times New Roman"/>
                <a:ea typeface="Times New Roman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2132855"/>
          <a:ext cx="8568951" cy="36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39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общеобразовательное учреждение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«Средняя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№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человек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Понизили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1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Подтвердили 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53,96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69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Повысили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42,45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0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Всего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достижение планируемых результатов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5125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101074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Умения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Ярославская область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г.Ярославль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муниципальное общеобразовательное учреждение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"Средняя школа №56»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составлять план прочитанного текста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62,17%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63,63%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56,59%</a:t>
                      </a:r>
                      <a:endParaRPr lang="ru-RU" sz="18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распознавать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имена существительные в предложении, распознавать грамматические признаки имени существительного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70,62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71,25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58,27</a:t>
                      </a:r>
                      <a:endParaRPr lang="ru-RU" sz="18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на основе данной информации и собственного жизненного опыта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определять конкретную жизненную ситуацию для адекватной интерпретации, соблюдая при письме изученные орфографические и пунктуационные нормы.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45,13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47,64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43,53</a:t>
                      </a:r>
                      <a:endParaRPr lang="ru-RU" sz="18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Статистика по отметкам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8581566"/>
              </p:ext>
            </p:extLst>
          </p:nvPr>
        </p:nvGraphicFramePr>
        <p:xfrm>
          <a:off x="304800" y="1746161"/>
          <a:ext cx="8633517" cy="434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6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2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46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46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89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48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28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 участников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ОО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участников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9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Вся выборка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36481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1528229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3,01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20,86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43,68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32,45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8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Ярославская обл.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12850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17,31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43,18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37,32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4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Ярославль</a:t>
                      </a:r>
                      <a:endParaRPr lang="ru-RU" sz="1600" b="1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6550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1,92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15,37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42,11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6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муниципальное общеобразовательное учреждение "Средняя школа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56"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139ч.</a:t>
                      </a:r>
                    </a:p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(меньше на 1,92%)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18,71% (больше на 3,34%)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31,65% (меньше на 10,46%)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49,64% (больше на 9,04%)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502919" y="530352"/>
            <a:ext cx="8488679" cy="5346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40799831"/>
              </p:ext>
            </p:extLst>
          </p:nvPr>
        </p:nvGraphicFramePr>
        <p:xfrm>
          <a:off x="251519" y="1196752"/>
          <a:ext cx="874008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89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94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12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60893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«А»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Власова М.С.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«Б»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Косарева О.П.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«В»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Паничева О.И.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«Г»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Белоусова Л.П.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«Д»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Лузгина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Г.А.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«Е»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Демичева И.В.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4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Писали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8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«5»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2ч.-7%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17ч.-68%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10ч.-56%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14ч.-67%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16ч.-62%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10ч.-43%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7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«4»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10ч.-38%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7ч.-28%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4ч.-22%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6ч.-29%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9ч.-35%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8ч.-35%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3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«3»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14ч.-54%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1ч.-4%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4ч.-22%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1ч.-5%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1ч.-4%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5ч.-22%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6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«2»</a:t>
                      </a: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98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Справляемость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26ч.-100%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25ч.-100%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18ч.-100%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21ч.-100%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26ч.-100%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23ч.-100%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94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Успешность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12ч.-46%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24ч.-96%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14ч.-78%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20ч.-95%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25ч.-96%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18ч.-78%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сравнительный анализ по классам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9087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сравнение отметок с отметками по журналу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2132855"/>
          <a:ext cx="8568951" cy="36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39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общеобразовательное учреждение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«Средняя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№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человек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Понизили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1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Подтвердили 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41,01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69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Повысили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55,4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0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Всего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достижение планируемых результатов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628775"/>
          <a:ext cx="86868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2880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Умения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Ярославская область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г.Ярославль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муниципальное общеобразовательное учреждение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"Средняя школа №56»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Овладение основами логического и алгоритмического мышления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17,3%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19,55%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27,7%</a:t>
                      </a:r>
                      <a:endParaRPr lang="ru-RU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решать текстовые задачи в 3-4 действия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51, 43%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54,66%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53,24%</a:t>
                      </a:r>
                      <a:endParaRPr lang="ru-RU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Статистика по отметкам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1423551"/>
              </p:ext>
            </p:extLst>
          </p:nvPr>
        </p:nvGraphicFramePr>
        <p:xfrm>
          <a:off x="251520" y="1772815"/>
          <a:ext cx="8686797" cy="460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30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43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43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05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3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 участников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ОО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участников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8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Вся выборка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36436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1518096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19,51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55,35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23,97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8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Ярославская обл.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12693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15,87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57,17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26,35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5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Ярославль</a:t>
                      </a:r>
                      <a:endParaRPr lang="ru-RU" sz="1600" b="1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6457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0,59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15,29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55,91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28,22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7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муниципальное общеобразовательное учреждение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школа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56"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139ч.</a:t>
                      </a:r>
                    </a:p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0 % (меньше на 0,59%)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10,79 (меньше на 4,5%)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51,08 (меньше на 4,83%)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38,13 (больше на 9,91%)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04801" y="476672"/>
            <a:ext cx="8686798" cy="56034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1638635"/>
              </p:ext>
            </p:extLst>
          </p:nvPr>
        </p:nvGraphicFramePr>
        <p:xfrm>
          <a:off x="251519" y="1052736"/>
          <a:ext cx="8740080" cy="502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0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12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34792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«А»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Власова М.С.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«Б»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Косарева О.П.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«В»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Паничева О.И.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«Г»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Белоусова Л.П.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«Д»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Лузгина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Г.А.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«Е»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Вячеславова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65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Писали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25ч.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26ч.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8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«5»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4ч.-16%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13ч.-50%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7ч.-39%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14ч.-70%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7ч.-26%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8ч.-35%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«4»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15ч.-60%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13ч.-50%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8ч.-44%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5ч.-25%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20ч.-74%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10ч.-43%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«3»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6ч.-24%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3ч.-17%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1ч.-5%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5ч.-22%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19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«2»</a:t>
                      </a: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98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Справляемость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50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Успешность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19ч.-76%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15ч.-83%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19ч.-95%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27ч.-100%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18ч.-78%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сравнительный анализ по классам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5976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1249987" hangingPunct="0"/>
            <a:r>
              <a:rPr lang="ru-RU" b="1" dirty="0" smtClean="0">
                <a:solidFill>
                  <a:srgbClr val="004F9F"/>
                </a:solidFill>
                <a:sym typeface="Calibri"/>
              </a:rPr>
              <a:t>Е.А. Иванова, </a:t>
            </a:r>
          </a:p>
          <a:p>
            <a:pPr algn="r" defTabSz="1249987" hangingPunct="0"/>
            <a:r>
              <a:rPr lang="ru-RU" dirty="0" smtClean="0">
                <a:solidFill>
                  <a:srgbClr val="004F9F"/>
                </a:solidFill>
                <a:sym typeface="Calibri"/>
              </a:rPr>
              <a:t>директор департамента образования мэрии города Ярославля</a:t>
            </a:r>
            <a:endParaRPr lang="ru-RU" dirty="0">
              <a:solidFill>
                <a:srgbClr val="004F9F"/>
              </a:solidFill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94116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4F9F"/>
                </a:solidFill>
                <a:latin typeface="Book Antiqua" panose="02040602050305030304" pitchFamily="18" charset="0"/>
              </a:rPr>
              <a:t>Управление качеством образовательной деятельности. От задач к решениям</a:t>
            </a:r>
            <a:endParaRPr lang="ru-RU" dirty="0">
              <a:solidFill>
                <a:srgbClr val="004F9F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2" descr="https://city-yaroslavl.ru/upload/resize_cache/iblock/a69/552_1000_1/Iva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13176"/>
            <a:ext cx="1187624" cy="1641590"/>
          </a:xfrm>
          <a:prstGeom prst="rect">
            <a:avLst/>
          </a:prstGeom>
          <a:noFill/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119957" cy="11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1680" y="6165304"/>
            <a:ext cx="2376264" cy="4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81"/>
              </a:lnSpc>
            </a:pPr>
            <a:r>
              <a:rPr lang="ru-RU" altLang="ru-RU" sz="1200" dirty="0" smtClean="0">
                <a:solidFill>
                  <a:srgbClr val="004F9F"/>
                </a:solidFill>
                <a:cs typeface="Times New Roman" pitchFamily="18" charset="0"/>
              </a:rPr>
              <a:t>Декабрь  </a:t>
            </a:r>
            <a:r>
              <a:rPr lang="ru-RU" altLang="ru-RU" sz="1200" dirty="0" smtClean="0">
                <a:solidFill>
                  <a:srgbClr val="004F9F"/>
                </a:solidFill>
                <a:cs typeface="Times New Roman" pitchFamily="18" charset="0"/>
              </a:rPr>
              <a:t>2021 </a:t>
            </a:r>
            <a:r>
              <a:rPr lang="en-US" altLang="ru-RU" sz="1200" dirty="0" smtClean="0">
                <a:solidFill>
                  <a:srgbClr val="004F9F"/>
                </a:solidFill>
                <a:cs typeface="Times New Roman" pitchFamily="18" charset="0"/>
              </a:rPr>
              <a:t>|</a:t>
            </a:r>
            <a:r>
              <a:rPr lang="ru-RU" altLang="ru-RU" sz="1200" dirty="0" smtClean="0">
                <a:solidFill>
                  <a:srgbClr val="004F9F"/>
                </a:solidFill>
                <a:cs typeface="Times New Roman" pitchFamily="18" charset="0"/>
              </a:rPr>
              <a:t>  Ярославль</a:t>
            </a:r>
            <a:endParaRPr lang="ru-RU" altLang="ru-RU" sz="1200" dirty="0">
              <a:solidFill>
                <a:srgbClr val="004F9F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435280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сравнение отметок с отметками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по журналу</a:t>
            </a:r>
            <a:r>
              <a:rPr lang="ru-RU" sz="2800" b="1" dirty="0" smtClean="0"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latin typeface="Times New Roman"/>
                <a:ea typeface="Times New Roman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5044667"/>
              </p:ext>
            </p:extLst>
          </p:nvPr>
        </p:nvGraphicFramePr>
        <p:xfrm>
          <a:off x="323528" y="2132855"/>
          <a:ext cx="8568951" cy="36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39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общеобразовательное учреждение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«Средняя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№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человек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Понизили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2,16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1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Подтвердили 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55,4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69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Повысили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42,45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0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Всего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достижение планируемых результатов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Умения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Ярославская область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г.Ярославль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муниципальное общеобразовательное учреждение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"Средняя школа №56»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Освоение доступных способов изучения природы (наблюдение, измерение, опыт).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36, 96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39,79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lang="ru-RU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Освоение элементарных правил нравственного поведения в мире природы и людей; использование знаково-символических средств представления информации.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71,38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72,39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66,55</a:t>
                      </a:r>
                      <a:endParaRPr lang="ru-RU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Сформированность уважительного отношения к родному краю; осознанно строить речевое высказывание в соответствии с задачами коммуникации.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44,44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45,64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44,96</a:t>
                      </a:r>
                      <a:endParaRPr lang="ru-RU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955" y="171214"/>
            <a:ext cx="1685675" cy="147145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25241" b="13825"/>
          <a:stretch/>
        </p:blipFill>
        <p:spPr>
          <a:xfrm>
            <a:off x="333955" y="1555205"/>
            <a:ext cx="8364357" cy="3811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40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90565543"/>
              </p:ext>
            </p:extLst>
          </p:nvPr>
        </p:nvGraphicFramePr>
        <p:xfrm>
          <a:off x="628650" y="1362076"/>
          <a:ext cx="7886700" cy="481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960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0403243"/>
              </p:ext>
            </p:extLst>
          </p:nvPr>
        </p:nvGraphicFramePr>
        <p:xfrm>
          <a:off x="628650" y="1558457"/>
          <a:ext cx="7886700" cy="461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356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92237635"/>
              </p:ext>
            </p:extLst>
          </p:nvPr>
        </p:nvGraphicFramePr>
        <p:xfrm>
          <a:off x="628650" y="1391479"/>
          <a:ext cx="7886700" cy="478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524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5449146"/>
              </p:ext>
            </p:extLst>
          </p:nvPr>
        </p:nvGraphicFramePr>
        <p:xfrm>
          <a:off x="628650" y="1351723"/>
          <a:ext cx="7886700" cy="4825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436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43412950"/>
              </p:ext>
            </p:extLst>
          </p:nvPr>
        </p:nvGraphicFramePr>
        <p:xfrm>
          <a:off x="628650" y="1455089"/>
          <a:ext cx="7886700" cy="472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298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68124871"/>
              </p:ext>
            </p:extLst>
          </p:nvPr>
        </p:nvGraphicFramePr>
        <p:xfrm>
          <a:off x="628650" y="1399431"/>
          <a:ext cx="7886700" cy="477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807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Статистика по отметкам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275990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416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Участие школы в мероприятиях различного уровня в 2020-20</a:t>
            </a:r>
            <a:r>
              <a:rPr lang="en-US" sz="2400" dirty="0" smtClean="0"/>
              <a:t>2</a:t>
            </a:r>
            <a:r>
              <a:rPr lang="ru-RU" sz="2400" dirty="0" smtClean="0"/>
              <a:t>1 учебном году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124741"/>
          <a:ext cx="8784976" cy="562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4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6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4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632">
                <a:tc>
                  <a:txBody>
                    <a:bodyPr/>
                    <a:lstStyle/>
                    <a:p>
                      <a:r>
                        <a:rPr lang="ru-RU" sz="1550" b="0" dirty="0" err="1">
                          <a:solidFill>
                            <a:schemeClr val="tx1"/>
                          </a:solidFill>
                        </a:rPr>
                        <a:t>Онлайн-уроки</a:t>
                      </a:r>
                      <a:r>
                        <a:rPr lang="ru-RU" sz="1550" b="0" dirty="0">
                          <a:solidFill>
                            <a:schemeClr val="tx1"/>
                          </a:solidFill>
                        </a:rPr>
                        <a:t> финансовой грамотности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50" b="0" dirty="0">
                          <a:solidFill>
                            <a:schemeClr val="tx1"/>
                          </a:solidFill>
                        </a:rPr>
                        <a:t>В течении года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632"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Уроки Цифры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В течении года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6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Городской конкурс </a:t>
                      </a: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компьютерного творчества </a:t>
                      </a:r>
                      <a:endParaRPr lang="ru-RU" sz="155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Наше время</a:t>
                      </a: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5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3 квартал</a:t>
                      </a:r>
                      <a:endParaRPr lang="ru-RU" sz="15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Диплом 1 </a:t>
                      </a: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степени</a:t>
                      </a:r>
                      <a:endParaRPr lang="ru-RU" sz="155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Диплом </a:t>
                      </a: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степени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Диплом 3 степени</a:t>
                      </a:r>
                      <a:endParaRPr lang="ru-RU" sz="15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50" dirty="0" smtClean="0">
                          <a:latin typeface="Times New Roman"/>
                          <a:ea typeface="Times New Roman"/>
                        </a:rPr>
                        <a:t>VII</a:t>
                      </a: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Ярославский </a:t>
                      </a:r>
                      <a:r>
                        <a:rPr lang="ru-RU" sz="1550" dirty="0" err="1">
                          <a:latin typeface="Times New Roman"/>
                          <a:ea typeface="Times New Roman"/>
                        </a:rPr>
                        <a:t>полумарафон</a:t>
                      </a: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 «Золотое кольцо»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3 квартал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место</a:t>
                      </a:r>
                      <a:endParaRPr lang="ru-RU" sz="15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4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Региональный </a:t>
                      </a:r>
                      <a:r>
                        <a:rPr lang="ru-RU" sz="1550" dirty="0" err="1" smtClean="0">
                          <a:latin typeface="Times New Roman"/>
                          <a:ea typeface="Times New Roman"/>
                        </a:rPr>
                        <a:t>смотр-конкурсена</a:t>
                      </a: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лучшую постановку работы по внедрению ГТО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4 квартал</a:t>
                      </a:r>
                      <a:endParaRPr lang="ru-RU" sz="15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Диплом за </a:t>
                      </a:r>
                      <a:r>
                        <a:rPr lang="en-US" sz="1550" dirty="0" smtClean="0">
                          <a:latin typeface="Times New Roman"/>
                          <a:ea typeface="Times New Roman"/>
                        </a:rPr>
                        <a:t>III </a:t>
                      </a: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место </a:t>
                      </a:r>
                      <a:endParaRPr lang="ru-RU" sz="15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51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ВСОШ </a:t>
                      </a: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( муниципальный этап ) по физической культуре.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4 квартал</a:t>
                      </a:r>
                    </a:p>
                    <a:p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11 призеров 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51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Областной дистанционный конкурс </a:t>
                      </a: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компьютерной графики  </a:t>
                      </a:r>
                      <a:endParaRPr lang="ru-RU" sz="155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Диплом ДО ЯО за </a:t>
                      </a:r>
                      <a:r>
                        <a:rPr lang="en-US" sz="1550" dirty="0" smtClean="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(  1уч-ся)  и </a:t>
                      </a:r>
                      <a:r>
                        <a:rPr lang="en-US" sz="1550" dirty="0" smtClean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 место(2 уч-ся) 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4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«Конкурсе по обществознанию «Рожденные равными» ЦРТ «Мега-Талант»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4 диплома </a:t>
                      </a:r>
                      <a:r>
                        <a:rPr lang="ru-RU" sz="1550" b="0" baseline="0" dirty="0" smtClean="0">
                          <a:solidFill>
                            <a:schemeClr val="tx1"/>
                          </a:solidFill>
                        </a:rPr>
                        <a:t> - 1 место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89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Times New Roman"/>
                          <a:ea typeface="Times New Roman"/>
                        </a:rPr>
                        <a:t>16 дипломов победителя (2 место) в «Конкурсе по обществознанию «Рожденные равными» ЦРТ «Мега-Талант»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16 дипломов – 2 место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17001024"/>
              </p:ext>
            </p:extLst>
          </p:nvPr>
        </p:nvGraphicFramePr>
        <p:xfrm>
          <a:off x="628650" y="1407381"/>
          <a:ext cx="7886700" cy="4769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725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49244983"/>
              </p:ext>
            </p:extLst>
          </p:nvPr>
        </p:nvGraphicFramePr>
        <p:xfrm>
          <a:off x="628650" y="1916265"/>
          <a:ext cx="7348120" cy="2467698"/>
        </p:xfrm>
        <a:graphic>
          <a:graphicData uri="http://schemas.openxmlformats.org/presentationml/2006/ole">
            <p:oleObj spid="_x0000_s1026" name="Лист" r:id="rId3" imgW="3819525" imgH="962012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349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2559478"/>
              </p:ext>
            </p:extLst>
          </p:nvPr>
        </p:nvGraphicFramePr>
        <p:xfrm>
          <a:off x="628651" y="1952156"/>
          <a:ext cx="7433972" cy="3071619"/>
        </p:xfrm>
        <a:graphic>
          <a:graphicData uri="http://schemas.openxmlformats.org/presentationml/2006/ole">
            <p:oleObj spid="_x0000_s2050" name="Лист" r:id="rId3" imgW="4333875" imgH="1342986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054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20063445"/>
              </p:ext>
            </p:extLst>
          </p:nvPr>
        </p:nvGraphicFramePr>
        <p:xfrm>
          <a:off x="574980" y="1451914"/>
          <a:ext cx="7231214" cy="4614203"/>
        </p:xfrm>
        <a:graphic>
          <a:graphicData uri="http://schemas.openxmlformats.org/presentationml/2006/ole">
            <p:oleObj spid="_x0000_s3074" name="Лист" r:id="rId3" imgW="4000500" imgH="1914446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254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58426325"/>
              </p:ext>
            </p:extLst>
          </p:nvPr>
        </p:nvGraphicFramePr>
        <p:xfrm>
          <a:off x="628650" y="1825626"/>
          <a:ext cx="7238141" cy="3847587"/>
        </p:xfrm>
        <a:graphic>
          <a:graphicData uri="http://schemas.openxmlformats.org/presentationml/2006/ole">
            <p:oleObj spid="_x0000_s4098" name="Лист" r:id="rId3" imgW="4324350" imgH="1723959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285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79602023"/>
              </p:ext>
            </p:extLst>
          </p:nvPr>
        </p:nvGraphicFramePr>
        <p:xfrm>
          <a:off x="628650" y="1825625"/>
          <a:ext cx="7648027" cy="1776316"/>
        </p:xfrm>
        <a:graphic>
          <a:graphicData uri="http://schemas.openxmlformats.org/presentationml/2006/ole">
            <p:oleObj spid="_x0000_s5122" name="Лист" r:id="rId3" imgW="4429125" imgH="771525" progId="Excel.Sheet.12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13286583"/>
              </p:ext>
            </p:extLst>
          </p:nvPr>
        </p:nvGraphicFramePr>
        <p:xfrm>
          <a:off x="628649" y="3745065"/>
          <a:ext cx="7668477" cy="1439186"/>
        </p:xfrm>
        <a:graphic>
          <a:graphicData uri="http://schemas.openxmlformats.org/presentationml/2006/ole">
            <p:oleObj spid="_x0000_s5123" name="Лист" r:id="rId4" imgW="5476875" imgH="771525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515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86639784"/>
              </p:ext>
            </p:extLst>
          </p:nvPr>
        </p:nvGraphicFramePr>
        <p:xfrm>
          <a:off x="628650" y="1825625"/>
          <a:ext cx="6950931" cy="4357121"/>
        </p:xfrm>
        <a:graphic>
          <a:graphicData uri="http://schemas.openxmlformats.org/presentationml/2006/ole">
            <p:oleObj spid="_x0000_s6146" name="Лист" r:id="rId3" imgW="3667125" imgH="1723959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322083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Статистика по отметкам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00580379"/>
              </p:ext>
            </p:extLst>
          </p:nvPr>
        </p:nvGraphicFramePr>
        <p:xfrm>
          <a:off x="686204" y="1690688"/>
          <a:ext cx="7219504" cy="3525368"/>
        </p:xfrm>
        <a:graphic>
          <a:graphicData uri="http://schemas.openxmlformats.org/presentationml/2006/ole">
            <p:oleObj spid="_x0000_s7170" name="Лист" r:id="rId3" imgW="3667125" imgH="1342986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401644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Выводы и предложения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признать результаты ВПР весна 2021 удовлетворительными;</a:t>
            </a:r>
          </a:p>
          <a:p>
            <a:r>
              <a:rPr lang="ru-RU" dirty="0"/>
              <a:t>проанализировать </a:t>
            </a:r>
            <a:r>
              <a:rPr lang="ru-RU" dirty="0" smtClean="0"/>
              <a:t>учителям предметникам достижение предметных планируемых </a:t>
            </a:r>
            <a:r>
              <a:rPr lang="ru-RU" dirty="0"/>
              <a:t>результатов </a:t>
            </a:r>
            <a:r>
              <a:rPr lang="ru-RU" dirty="0" smtClean="0"/>
              <a:t>учащимися на ВПР 2021, при необходимости внести коррективы в изучение учебного материала в 2021-2022 учебном году;</a:t>
            </a:r>
          </a:p>
          <a:p>
            <a:r>
              <a:rPr lang="ru-RU" dirty="0" smtClean="0"/>
              <a:t>продолжить анализ результатов ВПР 2021 на МПО;</a:t>
            </a:r>
          </a:p>
          <a:p>
            <a:r>
              <a:rPr lang="ru-RU" dirty="0"/>
              <a:t>организовать подготовку учащихся к ВПР </a:t>
            </a:r>
            <a:r>
              <a:rPr lang="ru-RU" dirty="0" smtClean="0"/>
              <a:t>2022;</a:t>
            </a:r>
          </a:p>
          <a:p>
            <a:r>
              <a:rPr lang="ru-RU" dirty="0" smtClean="0"/>
              <a:t>рассмотреть на административном совещании  вопрос применения ВПР как </a:t>
            </a:r>
            <a:r>
              <a:rPr lang="ru-RU" smtClean="0"/>
              <a:t>формы ПА.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22557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Инновационный проект </a:t>
            </a:r>
            <a:r>
              <a:rPr lang="ru-RU" dirty="0" smtClean="0"/>
              <a:t>2021 </a:t>
            </a:r>
            <a:r>
              <a:rPr lang="ru-RU" dirty="0"/>
              <a:t>– </a:t>
            </a:r>
            <a:r>
              <a:rPr lang="ru-RU" dirty="0" smtClean="0"/>
              <a:t>2022 </a:t>
            </a:r>
            <a:r>
              <a:rPr lang="ru-RU" dirty="0"/>
              <a:t>г.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>
            <a:normAutofit fontScale="47500" lnSpcReduction="20000"/>
          </a:bodyPr>
          <a:lstStyle/>
          <a:p>
            <a:pPr indent="284163">
              <a:buNone/>
            </a:pPr>
            <a:r>
              <a:rPr lang="ru-RU" sz="5100" b="1" dirty="0" smtClean="0"/>
              <a:t>«Развитие </a:t>
            </a:r>
            <a:r>
              <a:rPr lang="ru-RU" sz="5100" b="1" dirty="0"/>
              <a:t>модели   комплексного  сопровождения обучающихся  на основе анализа индивидуальной образовательной ситуации на  уровнях начального и основного общего образования»</a:t>
            </a:r>
          </a:p>
          <a:p>
            <a:pPr indent="2794000">
              <a:buNone/>
            </a:pPr>
            <a:r>
              <a:rPr lang="ru-RU" dirty="0"/>
              <a:t> </a:t>
            </a:r>
          </a:p>
          <a:p>
            <a:pPr indent="3422650">
              <a:buNone/>
            </a:pPr>
            <a:r>
              <a:rPr lang="ru-RU" dirty="0"/>
              <a:t>Р</a:t>
            </a:r>
            <a:r>
              <a:rPr lang="ru-RU" b="1" dirty="0"/>
              <a:t>уководитель проекта: </a:t>
            </a:r>
            <a:endParaRPr lang="ru-RU" dirty="0"/>
          </a:p>
          <a:p>
            <a:pPr indent="3422650">
              <a:buNone/>
            </a:pPr>
            <a:r>
              <a:rPr lang="ru-RU" dirty="0"/>
              <a:t>Директор школы </a:t>
            </a:r>
            <a:r>
              <a:rPr lang="ru-RU" b="1" dirty="0"/>
              <a:t>Озерова Т.Н</a:t>
            </a:r>
            <a:endParaRPr lang="ru-RU" dirty="0"/>
          </a:p>
          <a:p>
            <a:pPr indent="3422650">
              <a:buNone/>
            </a:pPr>
            <a:r>
              <a:rPr lang="ru-RU" dirty="0"/>
              <a:t> </a:t>
            </a:r>
          </a:p>
          <a:p>
            <a:pPr indent="3422650">
              <a:buNone/>
            </a:pPr>
            <a:r>
              <a:rPr lang="ru-RU" b="1" dirty="0"/>
              <a:t> Авторы проекта:    </a:t>
            </a:r>
            <a:r>
              <a:rPr lang="ru-RU" dirty="0"/>
              <a:t>                                                              </a:t>
            </a:r>
          </a:p>
          <a:p>
            <a:pPr indent="3422650">
              <a:buNone/>
            </a:pPr>
            <a:r>
              <a:rPr lang="ru-RU" dirty="0"/>
              <a:t>Озерова Т.Н., </a:t>
            </a:r>
            <a:r>
              <a:rPr lang="ru-RU" dirty="0" err="1"/>
              <a:t>Акилова</a:t>
            </a:r>
            <a:r>
              <a:rPr lang="ru-RU" dirty="0"/>
              <a:t> В.Н., Хабарова </a:t>
            </a:r>
          </a:p>
          <a:p>
            <a:pPr indent="3422650">
              <a:buNone/>
            </a:pPr>
            <a:r>
              <a:rPr lang="ru-RU" dirty="0"/>
              <a:t>О.Е., </a:t>
            </a:r>
            <a:r>
              <a:rPr lang="ru-RU" dirty="0" err="1"/>
              <a:t>Павлишина</a:t>
            </a:r>
            <a:r>
              <a:rPr lang="ru-RU" dirty="0"/>
              <a:t> С.С.</a:t>
            </a:r>
          </a:p>
          <a:p>
            <a:pPr indent="3422650">
              <a:buNone/>
            </a:pPr>
            <a:r>
              <a:rPr lang="ru-RU" dirty="0"/>
              <a:t> </a:t>
            </a:r>
          </a:p>
          <a:p>
            <a:pPr indent="3422650">
              <a:buNone/>
            </a:pPr>
            <a:r>
              <a:rPr lang="ru-RU" b="1" dirty="0"/>
              <a:t>Группа сопровождения проекта: </a:t>
            </a:r>
            <a:endParaRPr lang="ru-RU" dirty="0"/>
          </a:p>
          <a:p>
            <a:pPr indent="3422650">
              <a:buNone/>
            </a:pPr>
            <a:r>
              <a:rPr lang="ru-RU" dirty="0"/>
              <a:t> Л.В. Богомолова, методист МОУ «ГЦРО»</a:t>
            </a:r>
          </a:p>
          <a:p>
            <a:pPr indent="3422650">
              <a:buNone/>
            </a:pPr>
            <a:r>
              <a:rPr lang="ru-RU" dirty="0"/>
              <a:t>О.Е. Хабарова, методист МОУ «ГЦРО»</a:t>
            </a:r>
          </a:p>
          <a:p>
            <a:pPr indent="3422650">
              <a:buNone/>
            </a:pPr>
            <a:r>
              <a:rPr lang="ru-RU" dirty="0"/>
              <a:t> </a:t>
            </a:r>
          </a:p>
          <a:p>
            <a:pPr indent="284163">
              <a:buNone/>
            </a:pPr>
            <a:endParaRPr lang="ru-RU" b="1" dirty="0"/>
          </a:p>
          <a:p>
            <a:pPr indent="284163">
              <a:buNone/>
            </a:pPr>
            <a:endParaRPr lang="ru-RU" dirty="0"/>
          </a:p>
          <a:p>
            <a:pPr indent="15875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Участие школы в мероприятиях различного уровня в 2020-20</a:t>
            </a:r>
            <a:r>
              <a:rPr lang="en-US" sz="2400" dirty="0" smtClean="0"/>
              <a:t>2</a:t>
            </a:r>
            <a:r>
              <a:rPr lang="ru-RU" sz="2400" dirty="0" smtClean="0"/>
              <a:t>1 учебном году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24744"/>
          <a:ext cx="8568952" cy="563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7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83607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Совет директоров «Офис управления проектами- ресурс изменений и дополнений программы развития ОО»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Организация и выступление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61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« Учитель года»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Цуканова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О.А.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852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Фестиваль школьного спорта «Лыжные гонки» среди 5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1 место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439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Индивидуальная гонка по лыжам среди 4 классов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3 место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8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зачет спартакиады Ассоциации ШСК г. Ярославля 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618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Лыжный пробег им. Ф.И.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Толбухина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участие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Призеры ВСОШ муниципального тура по физической культуре 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13 человек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9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Первенство по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</a:rPr>
                        <a:t>тхэвондо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 ГТФ г. Казань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 квартал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Победитель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9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Всероссийский этап «Мини футбол в школу»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mtClean="0">
                          <a:solidFill>
                            <a:schemeClr val="tx1"/>
                          </a:solidFill>
                        </a:rPr>
                        <a:t>1 квартал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 место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852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ВСОШ по английскому языку региональный тур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 квартал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Призер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Инновационные проекты 2021 </a:t>
            </a:r>
            <a:r>
              <a:rPr lang="ru-RU" dirty="0"/>
              <a:t>– </a:t>
            </a:r>
            <a:r>
              <a:rPr lang="ru-RU" dirty="0" smtClean="0"/>
              <a:t>2022 </a:t>
            </a:r>
            <a:r>
              <a:rPr lang="ru-RU" dirty="0"/>
              <a:t>г.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900" dirty="0"/>
              <a:t>      </a:t>
            </a:r>
            <a:r>
              <a:rPr lang="ru-RU" sz="11200" b="1" dirty="0" smtClean="0"/>
              <a:t>«</a:t>
            </a:r>
            <a:r>
              <a:rPr lang="ru-RU" sz="11100" b="1" dirty="0" smtClean="0"/>
              <a:t>Модернизация управляющих систем образовательных организаций в условиях новой архитектоники инновационного пространства</a:t>
            </a:r>
            <a:r>
              <a:rPr lang="ru-RU" sz="11200" b="1" dirty="0" smtClean="0"/>
              <a:t>» </a:t>
            </a:r>
          </a:p>
          <a:p>
            <a:pPr>
              <a:buNone/>
            </a:pPr>
            <a:endParaRPr lang="ru-RU" sz="11200" b="1" dirty="0" smtClean="0"/>
          </a:p>
          <a:p>
            <a:pPr indent="101600">
              <a:buNone/>
            </a:pPr>
            <a:r>
              <a:rPr lang="ru-RU" sz="11200" b="1" dirty="0" smtClean="0"/>
              <a:t>«Управление качеством образования на институциональном уровне»</a:t>
            </a:r>
            <a:endParaRPr lang="ru-RU" sz="11200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dirty="0"/>
              <a:t>                                                           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  <a:endParaRPr lang="ru-RU" sz="7200" dirty="0"/>
          </a:p>
          <a:p>
            <a:pPr indent="284163">
              <a:buNone/>
            </a:pPr>
            <a:endParaRPr lang="ru-RU" dirty="0"/>
          </a:p>
          <a:p>
            <a:pPr indent="15875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dirty="0" smtClean="0"/>
              <a:t>ПФДО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80526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2020-2021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в  Центре дополнительного образования для учащихся были открыты 37 групп, где занималось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543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учащихся.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школьных кружках дополнительным образованием  было охвачено ещё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402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учащихся, которые занимались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группах.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 дополнительного образования  посещали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945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ученика.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Это: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группы художественной направленности  ( «Вокальный ансамбль», «Вокальная группа», «Рисунок и живопись» ) 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группы спортивной направленности («Футбол», «Стрельба», «Волейбол», «Шахматы», «Фитнес-аэробика», «Восточные единоборства», «Пионербол», «Лечебная физкультура», группа «Общей физической подготовки»)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групп социально-педагогической направленности ( «Эрудит», «Безопасная дорога», «Юный журналист», «Шаги в науку», «Профориентация»)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 туристско-краеведческой направленности «Ярославичи»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 технической направленности «Программирование»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Летнего пришкольного лагеря были созданы ещё </a:t>
            </a:r>
            <a:r>
              <a:rPr 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3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групп, по дополнительным краткосрочным образовательным программам: «Фитнес-аэробика» и «По страничкам истории родного края»</a:t>
            </a:r>
            <a:endParaRPr lang="ru-RU" sz="3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3344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96752"/>
            <a:ext cx="8381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 школы, дополнительное образование -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отчёте, по итогам года в объёмных показателях обучающиеся, которые посещают одновременно несколько объединений дополнительного образования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считаются только один раз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мы получили цифру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704 ученика. 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429000"/>
            <a:ext cx="8188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ежеквартального мониторинга в рамках реализации проекта</a:t>
            </a:r>
            <a:endParaRPr lang="ru-RU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«Успех каждого ребенка» по МОУ «Средняя школа №56» </a:t>
            </a:r>
            <a:endParaRPr lang="ru-RU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второй квартал 2021 года.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1178078"/>
              </p:ext>
            </p:extLst>
          </p:nvPr>
        </p:nvGraphicFramePr>
        <p:xfrm>
          <a:off x="-1" y="4509120"/>
          <a:ext cx="9144000" cy="1657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951">
                  <a:extLst>
                    <a:ext uri="{9D8B030D-6E8A-4147-A177-3AD203B41FA5}">
                      <a16:colId xmlns="" xmlns:a16="http://schemas.microsoft.com/office/drawing/2014/main" val="1048821535"/>
                    </a:ext>
                  </a:extLst>
                </a:gridCol>
                <a:gridCol w="1262522">
                  <a:extLst>
                    <a:ext uri="{9D8B030D-6E8A-4147-A177-3AD203B41FA5}">
                      <a16:colId xmlns="" xmlns:a16="http://schemas.microsoft.com/office/drawing/2014/main" val="3981812180"/>
                    </a:ext>
                  </a:extLst>
                </a:gridCol>
                <a:gridCol w="1262522">
                  <a:extLst>
                    <a:ext uri="{9D8B030D-6E8A-4147-A177-3AD203B41FA5}">
                      <a16:colId xmlns="" xmlns:a16="http://schemas.microsoft.com/office/drawing/2014/main" val="939217406"/>
                    </a:ext>
                  </a:extLst>
                </a:gridCol>
                <a:gridCol w="1257572">
                  <a:extLst>
                    <a:ext uri="{9D8B030D-6E8A-4147-A177-3AD203B41FA5}">
                      <a16:colId xmlns="" xmlns:a16="http://schemas.microsoft.com/office/drawing/2014/main" val="1621545355"/>
                    </a:ext>
                  </a:extLst>
                </a:gridCol>
                <a:gridCol w="1458708">
                  <a:extLst>
                    <a:ext uri="{9D8B030D-6E8A-4147-A177-3AD203B41FA5}">
                      <a16:colId xmlns="" xmlns:a16="http://schemas.microsoft.com/office/drawing/2014/main" val="2280401330"/>
                    </a:ext>
                  </a:extLst>
                </a:gridCol>
                <a:gridCol w="1143696">
                  <a:extLst>
                    <a:ext uri="{9D8B030D-6E8A-4147-A177-3AD203B41FA5}">
                      <a16:colId xmlns="" xmlns:a16="http://schemas.microsoft.com/office/drawing/2014/main" val="3542792246"/>
                    </a:ext>
                  </a:extLst>
                </a:gridCol>
                <a:gridCol w="1209916">
                  <a:extLst>
                    <a:ext uri="{9D8B030D-6E8A-4147-A177-3AD203B41FA5}">
                      <a16:colId xmlns="" xmlns:a16="http://schemas.microsoft.com/office/drawing/2014/main" val="1892983195"/>
                    </a:ext>
                  </a:extLst>
                </a:gridCol>
                <a:gridCol w="1190113">
                  <a:extLst>
                    <a:ext uri="{9D8B030D-6E8A-4147-A177-3AD203B41FA5}">
                      <a16:colId xmlns="" xmlns:a16="http://schemas.microsoft.com/office/drawing/2014/main" val="652474403"/>
                    </a:ext>
                  </a:extLst>
                </a:gridCol>
              </a:tblGrid>
              <a:tr h="61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 без сертификата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своими программами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программами других ОУ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 не вошедших в охват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Реальный охват в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extLst>
                  <a:ext uri="{0D108BD9-81ED-4DB2-BD59-A6C34878D82A}">
                    <a16:rowId xmlns="" xmlns:a16="http://schemas.microsoft.com/office/drawing/2014/main" val="3846648882"/>
                  </a:ext>
                </a:extLst>
              </a:tr>
              <a:tr h="744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школа №56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!!!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49" marR="57649" marT="0" marB="0" anchor="ctr"/>
                </a:tc>
                <a:extLst>
                  <a:ext uri="{0D108BD9-81ED-4DB2-BD59-A6C34878D82A}">
                    <a16:rowId xmlns="" xmlns:a16="http://schemas.microsoft.com/office/drawing/2014/main" val="290512170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dirty="0" smtClean="0"/>
              <a:t>ПФДО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43756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02" r="5455"/>
          <a:stretch/>
        </p:blipFill>
        <p:spPr>
          <a:xfrm>
            <a:off x="183442" y="1268760"/>
            <a:ext cx="8853054" cy="540327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dirty="0" smtClean="0"/>
              <a:t>ПФДО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7932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908720"/>
            <a:ext cx="8534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проект 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CAF8195A-6AFF-4326-A3F8-34A01765C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371656" cy="51714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Модернизация воспитательной </a:t>
            </a: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деятельности. 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</a:t>
            </a: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 в </a:t>
            </a: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школе»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3202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проект 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CAF8195A-6AFF-4326-A3F8-34A01765C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1373798"/>
            <a:ext cx="8388925" cy="47194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Корнесловно-смысловой</a:t>
            </a:r>
            <a:r>
              <a:rPr lang="ru-RU" alt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обучения»</a:t>
            </a:r>
            <a:r>
              <a:rPr lang="ru-RU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2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80" y="116632"/>
            <a:ext cx="8686800" cy="8382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1-202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452048" cy="53544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проекта ОО НОО И ООП ООО на основе ФГОС 2021</a:t>
            </a:r>
            <a:endParaRPr lang="ru-RU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538163" indent="-538163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качества образования</a:t>
            </a:r>
            <a:endParaRPr lang="ru-RU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8163" indent="-538163">
              <a:buFont typeface="+mj-lt"/>
              <a:buAutoNum type="arabicParenR" startAt="3"/>
            </a:pP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Реализация и совершенствование рабочей </a:t>
            </a: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программы воспитания</a:t>
            </a:r>
            <a:endParaRPr lang="ru-RU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8163" indent="-538163">
              <a:buFont typeface="+mj-lt"/>
              <a:buAutoNum type="arabicParenR" startAt="3"/>
            </a:pPr>
            <a:endParaRPr lang="ru-RU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s/39348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Участие школы в мероприятиях различного уровня в 2020-20</a:t>
            </a:r>
            <a:r>
              <a:rPr lang="en-US" sz="2400" dirty="0" smtClean="0"/>
              <a:t>2</a:t>
            </a:r>
            <a:r>
              <a:rPr lang="ru-RU" sz="2400" dirty="0" smtClean="0"/>
              <a:t>1 учебном году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078507"/>
          <a:ext cx="8496944" cy="561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6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8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71250">
                <a:tc>
                  <a:txBody>
                    <a:bodyPr/>
                    <a:lstStyle/>
                    <a:p>
                      <a:r>
                        <a:rPr kumimoji="0" lang="ru-RU" sz="15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75-я Международная научная конференция </a:t>
                      </a:r>
                    </a:p>
                    <a:p>
                      <a:r>
                        <a:rPr kumimoji="0" lang="ru-RU" sz="15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«Чтения Ушинского»</a:t>
                      </a:r>
                      <a:r>
                        <a:rPr kumimoji="0" lang="ru-RU" sz="155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3-4 марта 2021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«Преодоление субъективизма в анализе и оценке образовательной ситуации ученика посредством формализации психолого-педагогических сведений»</a:t>
                      </a:r>
                      <a:endParaRPr lang="ru-RU" sz="15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Озерова Т.Н.</a:t>
                      </a: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362">
                <a:tc>
                  <a:txBody>
                    <a:bodyPr/>
                    <a:lstStyle/>
                    <a:p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«Педагогические надежды»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Смирнова Н.Е.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362">
                <a:tc>
                  <a:txBody>
                    <a:bodyPr/>
                    <a:lstStyle/>
                    <a:p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Соревнованиях среди ШСК биатлон и лыжи.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Участие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0679">
                <a:tc>
                  <a:txBody>
                    <a:bodyPr/>
                    <a:lstStyle/>
                    <a:p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IX Городской фестиваль-конкурс патриотической песни «Отчизну славим свою!» </a:t>
                      </a:r>
                    </a:p>
                    <a:p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Академическое пение.</a:t>
                      </a:r>
                    </a:p>
                    <a:p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квартал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3 степени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(академический вокал)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3514">
                <a:tc>
                  <a:txBody>
                    <a:bodyPr/>
                    <a:lstStyle/>
                    <a:p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 конкурс компьютерного творчества «Наше время»</a:t>
                      </a:r>
                    </a:p>
                    <a:p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 место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 место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 место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0679">
                <a:tc>
                  <a:txBody>
                    <a:bodyPr/>
                    <a:lstStyle/>
                    <a:p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детского творчества, посвящённый возрождению ГТО (для учеников 1х классов),</a:t>
                      </a:r>
                      <a:r>
                        <a:rPr kumimoji="0" lang="ru-RU" sz="15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</a:t>
                      </a:r>
                      <a:r>
                        <a:rPr kumimoji="0" lang="ru-RU" sz="155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55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</a:t>
                      </a:r>
                      <a:r>
                        <a:rPr kumimoji="0" lang="ru-RU" sz="155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5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агитационных </a:t>
                      </a:r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плакатов»</a:t>
                      </a:r>
                    </a:p>
                    <a:p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3 место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Участие школы в мероприятиях различного уровня в 2020-20</a:t>
            </a:r>
            <a:r>
              <a:rPr lang="en-US" sz="2400" dirty="0" smtClean="0"/>
              <a:t>2</a:t>
            </a:r>
            <a:r>
              <a:rPr lang="ru-RU" sz="2400" dirty="0" smtClean="0"/>
              <a:t>1 учебном году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1196753"/>
          <a:ext cx="8568952" cy="548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557"/>
                <a:gridCol w="1539563"/>
                <a:gridCol w="2317832"/>
              </a:tblGrid>
              <a:tr h="656131">
                <a:tc>
                  <a:txBody>
                    <a:bodyPr/>
                    <a:lstStyle/>
                    <a:p>
                      <a:r>
                        <a:rPr kumimoji="0" lang="ru-RU" sz="15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 фестиваль школьного спорта «Стрельба из пневматической винтовки»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50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5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место в личном зачёте среди мальчиков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19223">
                <a:tc>
                  <a:txBody>
                    <a:bodyPr/>
                    <a:lstStyle/>
                    <a:p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Фестиваль школьного спорта</a:t>
                      </a:r>
                    </a:p>
                    <a:p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Лёгкая атлетика.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за 1 место (прыжок в </a:t>
                      </a:r>
                      <a:r>
                        <a:rPr kumimoji="0" lang="ru-RU" sz="155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длинну</a:t>
                      </a:r>
                      <a:r>
                        <a:rPr kumimoji="0" lang="ru-RU" sz="15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ru-RU" sz="15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за 1 место (тройной прыжок с места)</a:t>
                      </a:r>
                      <a:endParaRPr kumimoji="0" lang="ru-RU" sz="15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2805">
                <a:tc>
                  <a:txBody>
                    <a:bodyPr/>
                    <a:lstStyle/>
                    <a:p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Межрегиональный конкурс по конструированию и робототехнике «</a:t>
                      </a:r>
                      <a:r>
                        <a:rPr kumimoji="0" lang="ru-RU" sz="15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РобоТех</a:t>
                      </a:r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за 3 место</a:t>
                      </a:r>
                      <a:endParaRPr kumimoji="0" lang="ru-RU" sz="1550" b="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6578">
                <a:tc>
                  <a:txBody>
                    <a:bodyPr/>
                    <a:lstStyle/>
                    <a:p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 этап Всероссийского турнира по футболу на призы клуба «Кожаный мяч» среди юношей 2006-2007 г.р.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квартал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Участие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6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 фестиваль школьного спорта «Стрельба из пневматической винтовки»</a:t>
                      </a:r>
                      <a:endParaRPr lang="ru-RU" sz="155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2 квартал</a:t>
                      </a:r>
                    </a:p>
                    <a:p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Участие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37276"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Международный конкурс «</a:t>
                      </a:r>
                      <a:r>
                        <a:rPr lang="ru-RU" sz="1550" b="0" dirty="0" err="1" smtClean="0">
                          <a:solidFill>
                            <a:schemeClr val="tx1"/>
                          </a:solidFill>
                        </a:rPr>
                        <a:t>Инфознайка</a:t>
                      </a:r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», 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2 квартал</a:t>
                      </a:r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6 призеров с ценными подарками, </a:t>
                      </a:r>
                    </a:p>
                    <a:p>
                      <a:r>
                        <a:rPr lang="ru-RU" sz="1550" b="0" dirty="0" smtClean="0">
                          <a:solidFill>
                            <a:schemeClr val="tx1"/>
                          </a:solidFill>
                        </a:rPr>
                        <a:t>15 дипломов муниципального</a:t>
                      </a:r>
                      <a:r>
                        <a:rPr lang="ru-RU" sz="1550" b="0" baseline="0" dirty="0" smtClean="0">
                          <a:solidFill>
                            <a:schemeClr val="tx1"/>
                          </a:solidFill>
                        </a:rPr>
                        <a:t> уровня</a:t>
                      </a:r>
                    </a:p>
                    <a:p>
                      <a:endParaRPr lang="ru-RU" sz="15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Контингент учащихся</a:t>
            </a:r>
            <a:b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916832"/>
          <a:ext cx="8424937" cy="3126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519"/>
                <a:gridCol w="1549101"/>
                <a:gridCol w="1657810"/>
                <a:gridCol w="1657810"/>
                <a:gridCol w="1793697"/>
              </a:tblGrid>
              <a:tr h="76435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Franklin Gothic Book"/>
                        </a:rPr>
                        <a:t>Учебный год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Franklin Gothic Book"/>
                        </a:rPr>
                        <a:t>2018-2019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Franklin Gothic Book"/>
                        </a:rPr>
                        <a:t>2019-2020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Franklin Gothic Book"/>
                        </a:rPr>
                        <a:t>2020-2021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Franklin Gothic Book"/>
                        </a:rPr>
                        <a:t>2021-2022</a:t>
                      </a:r>
                    </a:p>
                  </a:txBody>
                  <a:tcPr marL="9525" marR="9525" marT="9525" marB="0"/>
                </a:tc>
              </a:tr>
              <a:tr h="4653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 1 ступень</a:t>
                      </a:r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624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645</a:t>
                      </a:r>
                    </a:p>
                  </a:txBody>
                  <a:tcPr marL="9525" marR="9525" marT="9525" marB="0"/>
                </a:tc>
              </a:tr>
              <a:tr h="4653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2 ступень</a:t>
                      </a:r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488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558</a:t>
                      </a:r>
                    </a:p>
                  </a:txBody>
                  <a:tcPr marL="9525" marR="9525" marT="9525" marB="0"/>
                </a:tc>
              </a:tr>
              <a:tr h="4653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3 ступень</a:t>
                      </a:r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69</a:t>
                      </a:r>
                    </a:p>
                  </a:txBody>
                  <a:tcPr marL="9525" marR="9525" marT="9525" marB="0"/>
                </a:tc>
              </a:tr>
              <a:tr h="4653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Итого</a:t>
                      </a:r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1134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1136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1209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1272</a:t>
                      </a:r>
                    </a:p>
                  </a:txBody>
                  <a:tcPr marL="9525" marR="9525" marT="9525" marB="0"/>
                </a:tc>
              </a:tr>
              <a:tr h="50132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Кол-во классов</a:t>
                      </a:r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52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3184</Words>
  <Application>Microsoft Office PowerPoint</Application>
  <PresentationFormat>Экран (4:3)</PresentationFormat>
  <Paragraphs>977</Paragraphs>
  <Slides>67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Трек</vt:lpstr>
      <vt:lpstr>Лист</vt:lpstr>
      <vt:lpstr>Слайд 1</vt:lpstr>
      <vt:lpstr>Публичный доклад</vt:lpstr>
      <vt:lpstr>Подведение итогов 2020-2021 уч.года</vt:lpstr>
      <vt:lpstr>Слайд 4</vt:lpstr>
      <vt:lpstr>Участие школы в мероприятиях различного уровня в 2020-2021 учебном году</vt:lpstr>
      <vt:lpstr>Участие школы в мероприятиях различного уровня в 2020-2021 учебном году</vt:lpstr>
      <vt:lpstr>Участие школы в мероприятиях различного уровня в 2020-2021 учебном году</vt:lpstr>
      <vt:lpstr>Участие школы в мероприятиях различного уровня в 2020-2021 учебном году</vt:lpstr>
      <vt:lpstr>Контингент учащихся </vt:lpstr>
      <vt:lpstr>Движение контингента летом</vt:lpstr>
      <vt:lpstr>Медалисты</vt:lpstr>
      <vt:lpstr>Слайд 12</vt:lpstr>
      <vt:lpstr>Учатся на «4» и «5»</vt:lpstr>
      <vt:lpstr>Количество учащихся, имеющих академическую задолженность </vt:lpstr>
      <vt:lpstr>Количество учащихся, имеющих академическую задолженность</vt:lpstr>
      <vt:lpstr>Процент обучающихся, справившихся с ЕГЭ  в 2018-2021 гг.</vt:lpstr>
      <vt:lpstr>Сравнение среднего балла ЕГЭ школы   с показателями по г. Ярославлю </vt:lpstr>
      <vt:lpstr>Сравнение среднего балла ЕГЭ - 2021</vt:lpstr>
      <vt:lpstr>Лучшие результаты ЕГЭ-2021</vt:lpstr>
      <vt:lpstr>Слайд 20</vt:lpstr>
      <vt:lpstr>Поступления выпускников 11 класса</vt:lpstr>
      <vt:lpstr>9-е классы</vt:lpstr>
      <vt:lpstr>Итоги ГИА по обязательному предмету математика</vt:lpstr>
      <vt:lpstr>Итоги ГИА по обязательному предмету русский язык</vt:lpstr>
      <vt:lpstr>Лучшие результаьы учащихся 9 классов   (Обязательные экзамены)</vt:lpstr>
      <vt:lpstr>      Результаты контрольных работы учащихся 9-х классов в 2020-2021 уч.г. </vt:lpstr>
      <vt:lpstr>Лучшие результаты учащихся 9 классов                      ( контрольные работы)</vt:lpstr>
      <vt:lpstr>                       9-е классы</vt:lpstr>
      <vt:lpstr>ВПР  4 класс   2020-2021уч.год </vt:lpstr>
      <vt:lpstr>Русский Язык  Статистика по отметкам</vt:lpstr>
      <vt:lpstr>Русский Язык Сравнительный анализ по классам</vt:lpstr>
      <vt:lpstr>    Русский Язык  сравнение отметок с отметками  по журналу </vt:lpstr>
      <vt:lpstr>Русский язык достижение планируемых результатов</vt:lpstr>
      <vt:lpstr>Математика  Статистика по отметкам</vt:lpstr>
      <vt:lpstr>Математика сравнительный анализ по классам  </vt:lpstr>
      <vt:lpstr>    Математика сравнение отметок с отметками по журналу </vt:lpstr>
      <vt:lpstr>математика достижение планируемых результатов</vt:lpstr>
      <vt:lpstr>Окружающий мир  Статистика по отметкам</vt:lpstr>
      <vt:lpstr>Окружающий мир сравнительный анализ по классам</vt:lpstr>
      <vt:lpstr>    Окружающий мир   сравнение отметок с отметками  по журналу </vt:lpstr>
      <vt:lpstr>Окружающий мир достижение планируемых результатов</vt:lpstr>
      <vt:lpstr>Слайд 42</vt:lpstr>
      <vt:lpstr>Статистика по отметкам</vt:lpstr>
      <vt:lpstr>Статистика по отметкам</vt:lpstr>
      <vt:lpstr>Статистика по отметкам</vt:lpstr>
      <vt:lpstr>Статистика по отметкам</vt:lpstr>
      <vt:lpstr>Статистика по отметкам</vt:lpstr>
      <vt:lpstr>Статистика по отметкам</vt:lpstr>
      <vt:lpstr>Статистика по отметкам</vt:lpstr>
      <vt:lpstr>Статистика по отметкам</vt:lpstr>
      <vt:lpstr>Статистика по отметкам</vt:lpstr>
      <vt:lpstr>Статистика по отметкам</vt:lpstr>
      <vt:lpstr>Статистика по отметкам</vt:lpstr>
      <vt:lpstr>Статистика по отметкам</vt:lpstr>
      <vt:lpstr>Статистика по отметкам</vt:lpstr>
      <vt:lpstr>Статистика по отметкам</vt:lpstr>
      <vt:lpstr>Статистика по отметкам</vt:lpstr>
      <vt:lpstr>Выводы и предложения</vt:lpstr>
      <vt:lpstr>Инновационный проект 2021 – 2022 г. </vt:lpstr>
      <vt:lpstr>Инновационные проекты 2021 – 2022 г. </vt:lpstr>
      <vt:lpstr>ПФДО</vt:lpstr>
      <vt:lpstr>ПФДО</vt:lpstr>
      <vt:lpstr>ПФДО</vt:lpstr>
      <vt:lpstr> Школьный проект №1   </vt:lpstr>
      <vt:lpstr> Школьный проект №2 </vt:lpstr>
      <vt:lpstr>Цели на 2021-2022 учебный год</vt:lpstr>
      <vt:lpstr>Слайд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Канцелярия</dc:creator>
  <cp:lastModifiedBy>Озерова</cp:lastModifiedBy>
  <cp:revision>7</cp:revision>
  <dcterms:created xsi:type="dcterms:W3CDTF">2021-12-10T05:07:49Z</dcterms:created>
  <dcterms:modified xsi:type="dcterms:W3CDTF">2021-12-10T06:10:08Z</dcterms:modified>
</cp:coreProperties>
</file>