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9" r:id="rId6"/>
    <p:sldId id="270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CC54A-AB60-48AB-A2BC-978B40E801DF}" type="datetimeFigureOut">
              <a:rPr lang="ru-RU" smtClean="0"/>
              <a:t>06.10.2015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8F486-BBAA-4BBC-AFF6-4A90FB44A96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620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4996BF56-53ED-46A2-8AAD-CB8CFC3C6D7A}" type="datetimeFigureOut">
              <a:rPr lang="ru-RU" smtClean="0"/>
              <a:t>06.10.2015</a:t>
            </a:fld>
            <a:endParaRPr lang="ru-RU" dirty="0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0BD17AA-EE5F-46B7-AE24-A96946BD637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F56-53ED-46A2-8AAD-CB8CFC3C6D7A}" type="datetimeFigureOut">
              <a:rPr lang="ru-RU" smtClean="0"/>
              <a:t>06.10.2015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17AA-EE5F-46B7-AE24-A96946BD63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F56-53ED-46A2-8AAD-CB8CFC3C6D7A}" type="datetimeFigureOut">
              <a:rPr lang="ru-RU" smtClean="0"/>
              <a:t>06.10.2015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17AA-EE5F-46B7-AE24-A96946BD63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F56-53ED-46A2-8AAD-CB8CFC3C6D7A}" type="datetimeFigureOut">
              <a:rPr lang="ru-RU" smtClean="0"/>
              <a:t>06.10.2015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17AA-EE5F-46B7-AE24-A96946BD63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F56-53ED-46A2-8AAD-CB8CFC3C6D7A}" type="datetimeFigureOut">
              <a:rPr lang="ru-RU" smtClean="0"/>
              <a:t>06.10.2015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17AA-EE5F-46B7-AE24-A96946BD63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F56-53ED-46A2-8AAD-CB8CFC3C6D7A}" type="datetimeFigureOut">
              <a:rPr lang="ru-RU" smtClean="0"/>
              <a:t>06.10.2015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17AA-EE5F-46B7-AE24-A96946BD637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F56-53ED-46A2-8AAD-CB8CFC3C6D7A}" type="datetimeFigureOut">
              <a:rPr lang="ru-RU" smtClean="0"/>
              <a:t>06.10.2015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17AA-EE5F-46B7-AE24-A96946BD63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F56-53ED-46A2-8AAD-CB8CFC3C6D7A}" type="datetimeFigureOut">
              <a:rPr lang="ru-RU" smtClean="0"/>
              <a:t>06.10.2015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17AA-EE5F-46B7-AE24-A96946BD63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F56-53ED-46A2-8AAD-CB8CFC3C6D7A}" type="datetimeFigureOut">
              <a:rPr lang="ru-RU" smtClean="0"/>
              <a:t>06.10.2015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17AA-EE5F-46B7-AE24-A96946BD63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F56-53ED-46A2-8AAD-CB8CFC3C6D7A}" type="datetimeFigureOut">
              <a:rPr lang="ru-RU" smtClean="0"/>
              <a:t>06.10.2015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17AA-EE5F-46B7-AE24-A96946BD637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6BF56-53ED-46A2-8AAD-CB8CFC3C6D7A}" type="datetimeFigureOut">
              <a:rPr lang="ru-RU" smtClean="0"/>
              <a:t>06.10.2015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D17AA-EE5F-46B7-AE24-A96946BD637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996BF56-53ED-46A2-8AAD-CB8CFC3C6D7A}" type="datetimeFigureOut">
              <a:rPr lang="ru-RU" smtClean="0"/>
              <a:t>06.10.2015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0BD17AA-EE5F-46B7-AE24-A96946BD637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82618" y="899592"/>
            <a:ext cx="5268558" cy="1152128"/>
          </a:xfrm>
        </p:spPr>
        <p:txBody>
          <a:bodyPr/>
          <a:lstStyle/>
          <a:p>
            <a:r>
              <a:rPr lang="ru-RU" b="1" dirty="0" smtClean="0"/>
              <a:t>День учителя!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01008" y="82489"/>
            <a:ext cx="2592288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500" b="1" dirty="0" smtClean="0"/>
              <a:t>Креатив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выпуск </a:t>
            </a:r>
            <a:r>
              <a:rPr lang="ru-RU" sz="1500" dirty="0" smtClean="0"/>
              <a:t>№</a:t>
            </a:r>
            <a:r>
              <a:rPr lang="en-US" sz="1500" dirty="0" smtClean="0"/>
              <a:t>2 </a:t>
            </a:r>
            <a:r>
              <a:rPr lang="ru-RU" sz="1500" dirty="0" smtClean="0"/>
              <a:t>от </a:t>
            </a:r>
            <a:r>
              <a:rPr lang="en-US" sz="1500" dirty="0" smtClean="0"/>
              <a:t>0</a:t>
            </a:r>
            <a:r>
              <a:rPr lang="ru-RU" sz="1500" dirty="0" smtClean="0"/>
              <a:t>1.</a:t>
            </a:r>
            <a:r>
              <a:rPr lang="en-US" sz="1500" dirty="0" smtClean="0"/>
              <a:t>10</a:t>
            </a:r>
            <a:endParaRPr lang="ru-RU" sz="1500" dirty="0"/>
          </a:p>
        </p:txBody>
      </p:sp>
      <p:pic>
        <p:nvPicPr>
          <p:cNvPr id="4" name="Picture 2" descr="http://price-altai.ru/uploads/2014/05/150002328068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5004048"/>
            <a:ext cx="5712634" cy="36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20688" y="2051720"/>
            <a:ext cx="57126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i="1" dirty="0">
                <a:latin typeface="+mj-lt"/>
              </a:rPr>
              <a:t>От чистого сердца, учитель родной,</a:t>
            </a:r>
            <a:r>
              <a:rPr lang="ru-RU" sz="1600" i="1" dirty="0">
                <a:latin typeface="+mj-lt"/>
              </a:rPr>
              <a:t/>
            </a:r>
            <a:br>
              <a:rPr lang="ru-RU" sz="1600" i="1" dirty="0">
                <a:latin typeface="+mj-lt"/>
              </a:rPr>
            </a:br>
            <a:r>
              <a:rPr lang="ru-RU" sz="1600" i="1" dirty="0">
                <a:latin typeface="+mj-lt"/>
              </a:rPr>
              <a:t>Поздравить хотим вас мы с датой такой.</a:t>
            </a:r>
            <a:r>
              <a:rPr lang="ru-RU" sz="1600" i="1" dirty="0">
                <a:latin typeface="+mj-lt"/>
              </a:rPr>
              <a:t/>
            </a:r>
            <a:br>
              <a:rPr lang="ru-RU" sz="1600" i="1" dirty="0">
                <a:latin typeface="+mj-lt"/>
              </a:rPr>
            </a:br>
            <a:r>
              <a:rPr lang="ru-RU" sz="1600" i="1" dirty="0">
                <a:latin typeface="+mj-lt"/>
              </a:rPr>
              <a:t>Ваш праздник как дань доброте и уму,</a:t>
            </a:r>
            <a:r>
              <a:rPr lang="ru-RU" sz="1600" i="1" dirty="0">
                <a:latin typeface="+mj-lt"/>
              </a:rPr>
              <a:t/>
            </a:r>
            <a:br>
              <a:rPr lang="ru-RU" sz="1600" i="1" dirty="0">
                <a:latin typeface="+mj-lt"/>
              </a:rPr>
            </a:br>
            <a:r>
              <a:rPr lang="ru-RU" sz="1600" i="1" dirty="0">
                <a:latin typeface="+mj-lt"/>
              </a:rPr>
              <a:t>Ведь учите нас вы не только письму.</a:t>
            </a:r>
            <a:r>
              <a:rPr lang="ru-RU" sz="1600" i="1" dirty="0">
                <a:latin typeface="+mj-lt"/>
              </a:rPr>
              <a:t/>
            </a:r>
            <a:br>
              <a:rPr lang="ru-RU" sz="1600" i="1" dirty="0">
                <a:latin typeface="+mj-lt"/>
              </a:rPr>
            </a:br>
            <a:r>
              <a:rPr lang="ru-RU" sz="1600" i="1" dirty="0">
                <a:latin typeface="+mj-lt"/>
              </a:rPr>
              <a:t/>
            </a:r>
            <a:br>
              <a:rPr lang="ru-RU" sz="1600" i="1" dirty="0">
                <a:latin typeface="+mj-lt"/>
              </a:rPr>
            </a:br>
            <a:r>
              <a:rPr lang="ru-RU" sz="1600" i="1" dirty="0">
                <a:latin typeface="+mj-lt"/>
              </a:rPr>
              <a:t>Вы в души хотите вложить нам зерно,</a:t>
            </a:r>
            <a:r>
              <a:rPr lang="ru-RU" sz="1600" i="1" dirty="0">
                <a:latin typeface="+mj-lt"/>
              </a:rPr>
              <a:t/>
            </a:r>
            <a:br>
              <a:rPr lang="ru-RU" sz="1600" i="1" dirty="0">
                <a:latin typeface="+mj-lt"/>
              </a:rPr>
            </a:br>
            <a:r>
              <a:rPr lang="ru-RU" sz="1600" i="1" dirty="0">
                <a:latin typeface="+mj-lt"/>
              </a:rPr>
              <a:t>Чтоб стать нам людьми помогало оно.</a:t>
            </a:r>
            <a:r>
              <a:rPr lang="ru-RU" sz="1600" i="1" dirty="0">
                <a:latin typeface="+mj-lt"/>
              </a:rPr>
              <a:t/>
            </a:r>
            <a:br>
              <a:rPr lang="ru-RU" sz="1600" i="1" dirty="0">
                <a:latin typeface="+mj-lt"/>
              </a:rPr>
            </a:br>
            <a:r>
              <a:rPr lang="ru-RU" sz="1600" i="1" dirty="0">
                <a:latin typeface="+mj-lt"/>
              </a:rPr>
              <a:t>Желаем удачи, желаем тепла,</a:t>
            </a:r>
            <a:r>
              <a:rPr lang="ru-RU" sz="1600" i="1" dirty="0">
                <a:latin typeface="+mj-lt"/>
              </a:rPr>
              <a:t/>
            </a:r>
            <a:br>
              <a:rPr lang="ru-RU" sz="1600" i="1" dirty="0">
                <a:latin typeface="+mj-lt"/>
              </a:rPr>
            </a:br>
            <a:r>
              <a:rPr lang="ru-RU" sz="1600" i="1" dirty="0">
                <a:latin typeface="+mj-lt"/>
              </a:rPr>
              <a:t>Пусть жизнь ваша будет, как солнце, светла.</a:t>
            </a:r>
            <a:r>
              <a:rPr lang="ru-RU" sz="1600" i="1" dirty="0">
                <a:latin typeface="+mj-lt"/>
              </a:rPr>
              <a:t/>
            </a:r>
            <a:br>
              <a:rPr lang="ru-RU" sz="1600" i="1" dirty="0">
                <a:latin typeface="+mj-lt"/>
              </a:rPr>
            </a:br>
            <a:r>
              <a:rPr lang="ru-RU" sz="1600" i="1" dirty="0">
                <a:latin typeface="+mj-lt"/>
              </a:rPr>
              <a:t/>
            </a:r>
            <a:br>
              <a:rPr lang="ru-RU" sz="1600" i="1" dirty="0">
                <a:latin typeface="+mj-lt"/>
              </a:rPr>
            </a:br>
            <a:r>
              <a:rPr lang="ru-RU" sz="1600" i="1" dirty="0">
                <a:latin typeface="+mj-lt"/>
              </a:rPr>
              <a:t>Пусть счастья и благ всех вам будет хватать,</a:t>
            </a:r>
            <a:r>
              <a:rPr lang="ru-RU" sz="1600" i="1" dirty="0">
                <a:latin typeface="+mj-lt"/>
              </a:rPr>
              <a:t/>
            </a:r>
            <a:br>
              <a:rPr lang="ru-RU" sz="1600" i="1" dirty="0">
                <a:latin typeface="+mj-lt"/>
              </a:rPr>
            </a:br>
            <a:r>
              <a:rPr lang="ru-RU" sz="1600" i="1" dirty="0">
                <a:latin typeface="+mj-lt"/>
              </a:rPr>
              <a:t>А мы вас готовы вовек уважать.</a:t>
            </a:r>
            <a:r>
              <a:rPr lang="ru-RU" sz="1600" i="1" dirty="0">
                <a:latin typeface="+mj-lt"/>
              </a:rPr>
              <a:t/>
            </a:r>
            <a:br>
              <a:rPr lang="ru-RU" sz="1600" i="1" dirty="0">
                <a:latin typeface="+mj-lt"/>
              </a:rPr>
            </a:br>
            <a:r>
              <a:rPr lang="ru-RU" sz="1600" i="1" dirty="0">
                <a:latin typeface="+mj-lt"/>
              </a:rPr>
              <a:t>Когда же закончится наш школьный путь,</a:t>
            </a:r>
            <a:r>
              <a:rPr lang="ru-RU" sz="1600" i="1" dirty="0">
                <a:latin typeface="+mj-lt"/>
              </a:rPr>
              <a:t/>
            </a:r>
            <a:br>
              <a:rPr lang="ru-RU" sz="1600" i="1" dirty="0">
                <a:latin typeface="+mj-lt"/>
              </a:rPr>
            </a:br>
            <a:r>
              <a:rPr lang="ru-RU" sz="1600" i="1" dirty="0">
                <a:latin typeface="+mj-lt"/>
              </a:rPr>
              <a:t>Нам знания горы помогут свернуть.</a:t>
            </a:r>
            <a:endParaRPr lang="ru-RU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68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48680" y="899592"/>
            <a:ext cx="5268558" cy="1152128"/>
          </a:xfrm>
        </p:spPr>
        <p:txBody>
          <a:bodyPr/>
          <a:lstStyle/>
          <a:p>
            <a:r>
              <a:rPr lang="ru-RU" b="1" dirty="0" smtClean="0"/>
              <a:t>Сергей Есенин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01008" y="82489"/>
            <a:ext cx="2592288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500" b="1" dirty="0" smtClean="0"/>
              <a:t>Креатив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выпуск </a:t>
            </a:r>
            <a:r>
              <a:rPr lang="ru-RU" sz="1500" dirty="0" smtClean="0"/>
              <a:t>№</a:t>
            </a:r>
            <a:r>
              <a:rPr lang="en-US" sz="1500" dirty="0" smtClean="0"/>
              <a:t>2 </a:t>
            </a:r>
            <a:r>
              <a:rPr lang="ru-RU" sz="1500" dirty="0" smtClean="0"/>
              <a:t>от </a:t>
            </a:r>
            <a:r>
              <a:rPr lang="en-US" sz="1500" dirty="0" smtClean="0"/>
              <a:t>0</a:t>
            </a:r>
            <a:r>
              <a:rPr lang="ru-RU" sz="1500" dirty="0" smtClean="0"/>
              <a:t>1.</a:t>
            </a:r>
            <a:r>
              <a:rPr lang="en-US" sz="1500" dirty="0" smtClean="0"/>
              <a:t>10</a:t>
            </a:r>
            <a:endParaRPr lang="ru-RU" sz="1500" dirty="0"/>
          </a:p>
        </p:txBody>
      </p:sp>
      <p:pic>
        <p:nvPicPr>
          <p:cNvPr id="2050" name="Picture 2" descr="Сергей Есен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2339752"/>
            <a:ext cx="2286000" cy="2276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12976" y="2339752"/>
            <a:ext cx="30106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/>
              <a:t>Известный русский поэт, представитель </a:t>
            </a:r>
            <a:r>
              <a:rPr lang="ru-RU" sz="1400" i="1" dirty="0" err="1"/>
              <a:t>новокрестьянской</a:t>
            </a:r>
            <a:r>
              <a:rPr lang="ru-RU" sz="1400" i="1" dirty="0"/>
              <a:t> поэзии и лирики - Сергей Есенин в своем творчестве выступил как тонкий лирик, мастер глубоко </a:t>
            </a:r>
            <a:r>
              <a:rPr lang="ru-RU" sz="1400" i="1" dirty="0" err="1"/>
              <a:t>психологизированного</a:t>
            </a:r>
            <a:r>
              <a:rPr lang="ru-RU" sz="1400" i="1" dirty="0"/>
              <a:t> пейзажа, певец крестьянской Руси, знаток народного языка и народной </a:t>
            </a:r>
            <a:r>
              <a:rPr lang="ru-RU" sz="1400" i="1" dirty="0" smtClean="0"/>
              <a:t>души.</a:t>
            </a:r>
            <a:endParaRPr lang="ru-RU" sz="1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4704" y="4991849"/>
            <a:ext cx="5328592" cy="3108543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just"/>
            <a:r>
              <a:rPr lang="ru-RU" sz="1400" dirty="0"/>
              <a:t>Сергей Александрович Есенин </a:t>
            </a:r>
            <a:r>
              <a:rPr lang="ru-RU" sz="1400" dirty="0" smtClean="0"/>
              <a:t>родился </a:t>
            </a:r>
            <a:r>
              <a:rPr lang="ru-RU" sz="1400" dirty="0"/>
              <a:t>3 октября 1895 года в селе Константинове Рязанской губернии, в крестьянской семье. Он рос и воспитывался в атмосфере глубокого народного православия. Уже в 9 лет Сережа начал писать стихи, </a:t>
            </a:r>
            <a:r>
              <a:rPr lang="ru-RU" sz="1400" dirty="0" smtClean="0"/>
              <a:t>подражая частушкам</a:t>
            </a:r>
            <a:r>
              <a:rPr lang="ru-RU" sz="1400" dirty="0"/>
              <a:t>. 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Обучался Есенин в земском училище, а затем в церковно-сельской школе. Тогда появились его первые взрослые стихи и составлен рукописный сборник «Больные думы». </a:t>
            </a:r>
            <a:endParaRPr lang="ru-RU" sz="1400" dirty="0" smtClean="0"/>
          </a:p>
          <a:p>
            <a:pPr algn="just"/>
            <a:r>
              <a:rPr lang="ru-RU" sz="1400" dirty="0" smtClean="0"/>
              <a:t>В </a:t>
            </a:r>
            <a:r>
              <a:rPr lang="ru-RU" sz="1400" dirty="0"/>
              <a:t>17 лет Есенин уезжает в Москву, где сначала работает в конторе у купца, затем в типографии; продолжая писать стихи, в которых выражена его любовь ко всему живому и Родине, но поэтический мир становится уже более сложным и многомерным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2940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sz="quarter" idx="13"/>
          </p:nvPr>
        </p:nvSpPr>
        <p:spPr>
          <a:xfrm>
            <a:off x="781812" y="2123728"/>
            <a:ext cx="5311484" cy="5618192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400" dirty="0"/>
              <a:t>Первые публикации стихов Есенина появились в 1914 году в московских журналах. А через год он переезжает в Петроград, где знакомится с Блоком, Городецким и другими поэтами столичной элиты, читает им свои стихи и получает высокую оценку и одобрение.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Октябрьскую революцию 1917 года поэт принял радостно. Ему казалось, что наступает эпоха великого духовного обновления, «преображения» жизни, переоценки всех ценностей. </a:t>
            </a:r>
            <a:endParaRPr lang="ru-RU" sz="1400" dirty="0" smtClean="0"/>
          </a:p>
          <a:p>
            <a:pPr marL="68580" indent="0" algn="just">
              <a:buNone/>
            </a:pPr>
            <a:r>
              <a:rPr lang="ru-RU" sz="1400" dirty="0"/>
              <a:t>Наиболее значительные произведения Есенина созданы в 1920-е годы. Здесь он поэт–философ, в своих стихах рассуждающий о вечных проблемах человеческого бытия и своей Родины. Но все отчетливей проступают в данных строках приметы другой – каторжной Руси, по которой бредут «люди в кандалах</a:t>
            </a:r>
            <a:r>
              <a:rPr lang="ru-RU" sz="1400" dirty="0" smtClean="0"/>
              <a:t>».</a:t>
            </a:r>
          </a:p>
        </p:txBody>
      </p:sp>
      <p:pic>
        <p:nvPicPr>
          <p:cNvPr id="3074" name="Picture 2" descr="http://st-im.kinopoisk.ru/im/kadr/1/7/6/kinopoisk.ru-Sergei-Yesenin-176408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104" y="5796136"/>
            <a:ext cx="1728192" cy="2376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01008" y="82489"/>
            <a:ext cx="2592288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500" b="1" dirty="0" smtClean="0"/>
              <a:t>Креатив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выпуск </a:t>
            </a:r>
            <a:r>
              <a:rPr lang="ru-RU" sz="1500" dirty="0" smtClean="0"/>
              <a:t>№</a:t>
            </a:r>
            <a:r>
              <a:rPr lang="en-US" sz="1500" dirty="0" smtClean="0"/>
              <a:t>2 </a:t>
            </a:r>
            <a:r>
              <a:rPr lang="ru-RU" sz="1500" dirty="0" smtClean="0"/>
              <a:t>от </a:t>
            </a:r>
            <a:r>
              <a:rPr lang="en-US" sz="1500" dirty="0" smtClean="0"/>
              <a:t>0</a:t>
            </a:r>
            <a:r>
              <a:rPr lang="ru-RU" sz="1500" dirty="0" smtClean="0"/>
              <a:t>1.</a:t>
            </a:r>
            <a:r>
              <a:rPr lang="en-US" sz="1500" dirty="0" smtClean="0"/>
              <a:t>10</a:t>
            </a:r>
            <a:endParaRPr lang="ru-RU" sz="1500" dirty="0"/>
          </a:p>
        </p:txBody>
      </p:sp>
      <p:sp>
        <p:nvSpPr>
          <p:cNvPr id="15" name="Заголовок 5"/>
          <p:cNvSpPr>
            <a:spLocks noGrp="1"/>
          </p:cNvSpPr>
          <p:nvPr>
            <p:ph type="title"/>
          </p:nvPr>
        </p:nvSpPr>
        <p:spPr>
          <a:xfrm>
            <a:off x="548680" y="899592"/>
            <a:ext cx="5268558" cy="1152128"/>
          </a:xfrm>
        </p:spPr>
        <p:txBody>
          <a:bodyPr/>
          <a:lstStyle/>
          <a:p>
            <a:r>
              <a:rPr lang="ru-RU" b="1" dirty="0" smtClean="0"/>
              <a:t>Сергей Есенин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64704" y="5652120"/>
            <a:ext cx="3530788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just">
              <a:buNone/>
            </a:pPr>
            <a:r>
              <a:rPr lang="ru-RU" sz="1300" dirty="0"/>
              <a:t>Поэзия Есенина последних, самых трагичных лет (1922-1925) отмечена стремлением к гармоническому мироощущению и осмыслению себя.</a:t>
            </a:r>
          </a:p>
          <a:p>
            <a:pPr marL="68580" indent="0" algn="just">
              <a:buNone/>
            </a:pPr>
            <a:r>
              <a:rPr lang="ru-RU" sz="1300" dirty="0"/>
              <a:t>Жизнь Сергея Есенина трагически оборвалась 28 декабря 1925 года при невыясненных обстоятельствах. Его нашли в ленинградской гостинице «</a:t>
            </a:r>
            <a:r>
              <a:rPr lang="ru-RU" sz="1300" dirty="0" err="1"/>
              <a:t>Англетер</a:t>
            </a:r>
            <a:r>
              <a:rPr lang="ru-RU" sz="1300" dirty="0"/>
              <a:t>» повешенным. По наиболее распространённой версии, Есенин в состоянии депрессии покончил жизнь самоубийством. Похоронен поэт в Москве на Ваганьковском кладбище. 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79429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18" y="1187624"/>
            <a:ext cx="5268558" cy="5374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Знаете ли вы?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81812" y="1835696"/>
            <a:ext cx="5311484" cy="590622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500" dirty="0"/>
              <a:t>Лев Толстой </a:t>
            </a:r>
            <a:r>
              <a:rPr lang="ru-RU" sz="1500" dirty="0" smtClean="0"/>
              <a:t>отказался </a:t>
            </a:r>
            <a:r>
              <a:rPr lang="ru-RU" sz="1500" dirty="0"/>
              <a:t>от Нобелевской </a:t>
            </a:r>
            <a:r>
              <a:rPr lang="ru-RU" sz="1500" dirty="0" smtClean="0"/>
              <a:t>премии.</a:t>
            </a:r>
          </a:p>
          <a:p>
            <a:pPr marL="68580" indent="0" algn="just">
              <a:buNone/>
            </a:pPr>
            <a:r>
              <a:rPr lang="ru-RU" sz="1500" dirty="0"/>
              <a:t>Узнав о том, что Российская академия наук выдвинула его кандидатом на Нобелевскую премию по литературе за 1906 год, 8 октября 1906 года Лев Толстой направил письмо финскому писателю и переводчику </a:t>
            </a:r>
            <a:r>
              <a:rPr lang="ru-RU" sz="1500" dirty="0" err="1"/>
              <a:t>Арвиду</a:t>
            </a:r>
            <a:r>
              <a:rPr lang="ru-RU" sz="1500" dirty="0"/>
              <a:t> </a:t>
            </a:r>
            <a:r>
              <a:rPr lang="ru-RU" sz="1500" dirty="0" err="1"/>
              <a:t>Ярнефельту</a:t>
            </a:r>
            <a:r>
              <a:rPr lang="ru-RU" sz="1500" dirty="0"/>
              <a:t>. В нем Толстой просил своего знакомого через шведских коллег «</a:t>
            </a:r>
            <a:r>
              <a:rPr lang="ru-RU" sz="1500" i="1" dirty="0"/>
              <a:t>постараться сделать так, чтобы мне не присуждали этой премии», ибо, «если бы это случилось, мне было бы очень неприятно отказываться</a:t>
            </a:r>
            <a:r>
              <a:rPr lang="ru-RU" sz="1500" dirty="0"/>
              <a:t>». </a:t>
            </a:r>
            <a:endParaRPr lang="ru-RU" sz="1500" dirty="0" smtClean="0"/>
          </a:p>
          <a:p>
            <a:pPr marL="68580" indent="0" algn="just">
              <a:buNone/>
            </a:pPr>
            <a:r>
              <a:rPr lang="ru-RU" sz="1500" dirty="0"/>
              <a:t>Толстой был доволен тем, что премия ему не присуждена. «</a:t>
            </a:r>
            <a:r>
              <a:rPr lang="ru-RU" sz="1500" i="1" dirty="0"/>
              <a:t>Во-первых</a:t>
            </a:r>
            <a:r>
              <a:rPr lang="ru-RU" sz="1500" dirty="0"/>
              <a:t>, – писал он, – </a:t>
            </a:r>
            <a:r>
              <a:rPr lang="ru-RU" sz="1500" i="1" dirty="0"/>
              <a:t>это избавило меня от большого затруднения – </a:t>
            </a:r>
            <a:endParaRPr lang="ru-RU" sz="1500" dirty="0"/>
          </a:p>
        </p:txBody>
      </p:sp>
      <p:pic>
        <p:nvPicPr>
          <p:cNvPr id="4098" name="Picture 2" descr="Лев Толстой отказался от Нобелевской прем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040" y="5540077"/>
            <a:ext cx="2286000" cy="2200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764704" y="5148064"/>
            <a:ext cx="288032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" indent="0" algn="just">
              <a:buNone/>
            </a:pPr>
            <a:r>
              <a:rPr lang="ru-RU" sz="1500" i="1" dirty="0"/>
              <a:t>распорядиться этими деньгами, которые, как и всякие деньги, по моему убеждению, могут приносить только зло; а во-вторых, это доставило мне честь и большое удовольствие получить выражение сочувствия со стороны стольких лиц, хотя и не знакомых мне, но все же мною глубоко уважаемых</a:t>
            </a:r>
            <a:r>
              <a:rPr lang="ru-RU" sz="1500" dirty="0"/>
              <a:t>». </a:t>
            </a:r>
            <a:endParaRPr lang="ru-RU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3501008" y="82489"/>
            <a:ext cx="2592288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500" b="1" dirty="0" smtClean="0"/>
              <a:t>Креатив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выпуск </a:t>
            </a:r>
            <a:r>
              <a:rPr lang="ru-RU" sz="1500" dirty="0" smtClean="0"/>
              <a:t>№</a:t>
            </a:r>
            <a:r>
              <a:rPr lang="en-US" sz="1500" dirty="0" smtClean="0"/>
              <a:t>2 </a:t>
            </a:r>
            <a:r>
              <a:rPr lang="ru-RU" sz="1500" dirty="0" smtClean="0"/>
              <a:t>от </a:t>
            </a:r>
            <a:r>
              <a:rPr lang="en-US" sz="1500" dirty="0" smtClean="0"/>
              <a:t>0</a:t>
            </a:r>
            <a:r>
              <a:rPr lang="ru-RU" sz="1500" dirty="0" smtClean="0"/>
              <a:t>1.</a:t>
            </a:r>
            <a:r>
              <a:rPr lang="en-US" sz="1500" dirty="0" smtClean="0"/>
              <a:t>10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41100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18" y="1187624"/>
            <a:ext cx="5268558" cy="5374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Знаете ли вы?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81812" y="1835696"/>
            <a:ext cx="5311484" cy="5906224"/>
          </a:xfrm>
        </p:spPr>
        <p:txBody>
          <a:bodyPr>
            <a:normAutofit/>
          </a:bodyPr>
          <a:lstStyle/>
          <a:p>
            <a:pPr marL="411480" indent="-342900" algn="just">
              <a:buAutoNum type="arabicPeriod"/>
            </a:pPr>
            <a:r>
              <a:rPr lang="ru-RU" sz="1600" dirty="0" smtClean="0"/>
              <a:t>Шампанское </a:t>
            </a:r>
            <a:r>
              <a:rPr lang="ru-RU" sz="1600" dirty="0"/>
              <a:t>изобрели англичане, а вовсе не французы, как принято </a:t>
            </a:r>
            <a:r>
              <a:rPr lang="ru-RU" sz="1600" dirty="0" smtClean="0"/>
              <a:t>думать.</a:t>
            </a:r>
          </a:p>
          <a:p>
            <a:pPr marL="411480" indent="-342900" algn="just">
              <a:buAutoNum type="arabicPeriod"/>
            </a:pPr>
            <a:r>
              <a:rPr lang="ru-RU" sz="1600" dirty="0" smtClean="0"/>
              <a:t>Купальный </a:t>
            </a:r>
            <a:r>
              <a:rPr lang="ru-RU" sz="1600" dirty="0"/>
              <a:t>костюм «бикини», изобретенный в 1946 году, был назван по имени крошечного острова </a:t>
            </a:r>
            <a:r>
              <a:rPr lang="ru-RU" sz="1600" dirty="0" smtClean="0"/>
              <a:t>Бикини.</a:t>
            </a:r>
          </a:p>
          <a:p>
            <a:pPr marL="411480" indent="-342900" algn="just">
              <a:buAutoNum type="arabicPeriod"/>
            </a:pPr>
            <a:r>
              <a:rPr lang="ru-RU" sz="1600" dirty="0"/>
              <a:t>Генри Форд вовсе не придумывал конвейер и даже не был первым, кто применил его в </a:t>
            </a:r>
            <a:r>
              <a:rPr lang="ru-RU" sz="1600" dirty="0" smtClean="0"/>
              <a:t>автомобилестроении.</a:t>
            </a:r>
          </a:p>
          <a:p>
            <a:pPr marL="411480" indent="-342900" algn="just">
              <a:buAutoNum type="arabicPeriod"/>
            </a:pPr>
            <a:r>
              <a:rPr lang="ru-RU" sz="1600" dirty="0" smtClean="0"/>
              <a:t>Великобритания </a:t>
            </a:r>
            <a:r>
              <a:rPr lang="ru-RU" sz="1600" dirty="0"/>
              <a:t>является единственной страной в мире, которая не печатает свое название на почтовых марках, потому что именно в Великобритании были впервые выпущены эти самые </a:t>
            </a:r>
            <a:r>
              <a:rPr lang="ru-RU" sz="1600" dirty="0" smtClean="0"/>
              <a:t>марки.</a:t>
            </a:r>
          </a:p>
          <a:p>
            <a:pPr marL="411480" indent="-342900" algn="just">
              <a:buAutoNum type="arabicPeriod"/>
            </a:pPr>
            <a:r>
              <a:rPr lang="ru-RU" sz="1600" dirty="0"/>
              <a:t>Знак «@» вовсе не был придуман для интернета, а использовался еще во времена Ренессанса – тогда он обозначал меру веса, равную 12-13 </a:t>
            </a:r>
            <a:r>
              <a:rPr lang="ru-RU" sz="1600" dirty="0" smtClean="0"/>
              <a:t>кг.</a:t>
            </a:r>
            <a:endParaRPr lang="ru-RU" sz="1500" dirty="0"/>
          </a:p>
        </p:txBody>
      </p:sp>
      <p:pic>
        <p:nvPicPr>
          <p:cNvPr id="5122" name="Picture 2" descr="http://img0.liveinternet.ru/images/attach/c/3/122/181/122181976_Fa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784" y="6241727"/>
            <a:ext cx="3888432" cy="2256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01008" y="82489"/>
            <a:ext cx="2592288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500" b="1" dirty="0" smtClean="0"/>
              <a:t>Креатив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выпуск </a:t>
            </a:r>
            <a:r>
              <a:rPr lang="ru-RU" sz="1500" dirty="0" smtClean="0"/>
              <a:t>№</a:t>
            </a:r>
            <a:r>
              <a:rPr lang="en-US" sz="1500" dirty="0" smtClean="0"/>
              <a:t>2 </a:t>
            </a:r>
            <a:r>
              <a:rPr lang="ru-RU" sz="1500" dirty="0" smtClean="0"/>
              <a:t>от </a:t>
            </a:r>
            <a:r>
              <a:rPr lang="en-US" sz="1500" dirty="0" smtClean="0"/>
              <a:t>0</a:t>
            </a:r>
            <a:r>
              <a:rPr lang="ru-RU" sz="1500" dirty="0" smtClean="0"/>
              <a:t>1.</a:t>
            </a:r>
            <a:r>
              <a:rPr lang="en-US" sz="1500" dirty="0" smtClean="0"/>
              <a:t>10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49561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18" y="971600"/>
            <a:ext cx="5268558" cy="1058523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30 октября 1696 года - День основания ВМФ России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81812" y="2123728"/>
            <a:ext cx="2564892" cy="4248472"/>
          </a:xfrm>
        </p:spPr>
        <p:txBody>
          <a:bodyPr numCol="1">
            <a:noAutofit/>
          </a:bodyPr>
          <a:lstStyle/>
          <a:p>
            <a:pPr marL="68580" indent="0" algn="just">
              <a:buNone/>
            </a:pPr>
            <a:r>
              <a:rPr lang="ru-RU" sz="1350" dirty="0"/>
              <a:t>30 октября 1696 года Боярская Дума по настоянию Петра I приняла решение о создании регулярного военно-морского флота России: «Морским судам быть». Этот день и принято считать </a:t>
            </a:r>
            <a:r>
              <a:rPr lang="ru-RU" sz="1350" b="1" dirty="0"/>
              <a:t>днем основания Российского военно-морского флота</a:t>
            </a:r>
            <a:r>
              <a:rPr lang="ru-RU" sz="1350" dirty="0" smtClean="0"/>
              <a:t>.</a:t>
            </a:r>
          </a:p>
          <a:p>
            <a:pPr marL="68580" indent="0" algn="just">
              <a:buNone/>
            </a:pPr>
            <a:r>
              <a:rPr lang="ru-RU" sz="1350" dirty="0"/>
              <a:t>В то время в России развернулось военное кораблестроение, суда строились в Воронеже и Петербурге, на Ладоге и в Архангельске. Были созданы Азовский и Балтийский флоты, позже — Тихоокеанский, Черноморский, Северный флоты и Каспийская </a:t>
            </a:r>
            <a:r>
              <a:rPr lang="ru-RU" sz="1350" dirty="0" smtClean="0"/>
              <a:t>флотилия.</a:t>
            </a:r>
            <a:r>
              <a:rPr lang="ru-RU" sz="1350" dirty="0"/>
              <a:t/>
            </a:r>
            <a:br>
              <a:rPr lang="ru-RU" sz="1350" dirty="0"/>
            </a:br>
            <a:endParaRPr lang="ru-RU" sz="1350" dirty="0"/>
          </a:p>
        </p:txBody>
      </p:sp>
      <p:pic>
        <p:nvPicPr>
          <p:cNvPr id="6146" name="Picture 2" descr="День основания Российского военно-морского фло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7089973"/>
            <a:ext cx="2286000" cy="12264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2"/>
          <p:cNvSpPr>
            <a:spLocks noGrp="1"/>
          </p:cNvSpPr>
          <p:nvPr>
            <p:ph sz="quarter" idx="13"/>
          </p:nvPr>
        </p:nvSpPr>
        <p:spPr>
          <a:xfrm>
            <a:off x="3501008" y="2123728"/>
            <a:ext cx="2564892" cy="4248472"/>
          </a:xfrm>
        </p:spPr>
        <p:txBody>
          <a:bodyPr numCol="1">
            <a:noAutofit/>
          </a:bodyPr>
          <a:lstStyle/>
          <a:p>
            <a:pPr marL="68580" indent="0" algn="just">
              <a:buNone/>
            </a:pPr>
            <a:r>
              <a:rPr lang="ru-RU" sz="1300" dirty="0"/>
              <a:t>Во 2-й половине 18 — начале 19 века Российский военно-морской флот по количеству боевых кораблей вышел на 3-е место в мире, постоянно совершенствовалась тактика боевых действий на море. Это позволило русским морякам одержать ряд блестящих побед.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>В годы Великой Отечественной войны советский флот выдержал суровые испытания и надежно прикрывал фланги фронтов, громя фашистов на море, в небе и на суше. </a:t>
            </a:r>
            <a:r>
              <a:rPr lang="ru-RU" sz="1300" dirty="0"/>
              <a:t/>
            </a:r>
            <a:br>
              <a:rPr lang="ru-RU" sz="1300" dirty="0"/>
            </a:br>
            <a:r>
              <a:rPr lang="ru-RU" sz="1300" dirty="0"/>
              <a:t>Современный Российский военно-морской флот имеет надежную боевую технику: это мощные ракетные крейсеры, атомные подводные лодки, противолодочные корабли, десантные суда и самолеты морской авиации.</a:t>
            </a:r>
            <a:r>
              <a:rPr lang="ru-RU" sz="1300" dirty="0"/>
              <a:t/>
            </a:r>
            <a:br>
              <a:rPr lang="ru-RU" sz="1300" dirty="0"/>
            </a:br>
            <a:endParaRPr lang="ru-RU" sz="1300" dirty="0"/>
          </a:p>
        </p:txBody>
      </p:sp>
      <p:sp>
        <p:nvSpPr>
          <p:cNvPr id="11" name="TextBox 10"/>
          <p:cNvSpPr txBox="1"/>
          <p:nvPr/>
        </p:nvSpPr>
        <p:spPr>
          <a:xfrm>
            <a:off x="3501008" y="82489"/>
            <a:ext cx="2592288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1500" b="1" dirty="0" smtClean="0"/>
              <a:t>Креатив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>выпуск </a:t>
            </a:r>
            <a:r>
              <a:rPr lang="ru-RU" sz="1500" dirty="0" smtClean="0"/>
              <a:t>№</a:t>
            </a:r>
            <a:r>
              <a:rPr lang="en-US" sz="1500" dirty="0" smtClean="0"/>
              <a:t>2 </a:t>
            </a:r>
            <a:r>
              <a:rPr lang="ru-RU" sz="1500" dirty="0" smtClean="0"/>
              <a:t>от </a:t>
            </a:r>
            <a:r>
              <a:rPr lang="en-US" sz="1500" dirty="0" smtClean="0"/>
              <a:t>0</a:t>
            </a:r>
            <a:r>
              <a:rPr lang="ru-RU" sz="1500" dirty="0" smtClean="0"/>
              <a:t>1.</a:t>
            </a:r>
            <a:r>
              <a:rPr lang="en-US" sz="1500" dirty="0" smtClean="0"/>
              <a:t>10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1331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657</TotalTime>
  <Words>592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Остин</vt:lpstr>
      <vt:lpstr>День учителя!</vt:lpstr>
      <vt:lpstr>Сергей Есенин</vt:lpstr>
      <vt:lpstr>Сергей Есенин</vt:lpstr>
      <vt:lpstr>Знаете ли вы?</vt:lpstr>
      <vt:lpstr>Знаете ли вы?</vt:lpstr>
      <vt:lpstr>30 октября 1696 года - День основания ВМФ России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190 лет назад был открыт Большой театр!</dc:title>
  <dc:creator>Windows User</dc:creator>
  <cp:lastModifiedBy>Windows User</cp:lastModifiedBy>
  <cp:revision>53</cp:revision>
  <dcterms:created xsi:type="dcterms:W3CDTF">2015-01-16T18:46:58Z</dcterms:created>
  <dcterms:modified xsi:type="dcterms:W3CDTF">2015-10-06T20:14:59Z</dcterms:modified>
</cp:coreProperties>
</file>