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305" r:id="rId3"/>
    <p:sldId id="307" r:id="rId4"/>
    <p:sldId id="365" r:id="rId5"/>
    <p:sldId id="308" r:id="rId6"/>
    <p:sldId id="309" r:id="rId7"/>
    <p:sldId id="310" r:id="rId8"/>
    <p:sldId id="311" r:id="rId9"/>
    <p:sldId id="312" r:id="rId10"/>
    <p:sldId id="364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7" r:id="rId55"/>
    <p:sldId id="356" r:id="rId56"/>
    <p:sldId id="358" r:id="rId57"/>
    <p:sldId id="272" r:id="rId58"/>
    <p:sldId id="359" r:id="rId59"/>
    <p:sldId id="360" r:id="rId60"/>
    <p:sldId id="361" r:id="rId61"/>
    <p:sldId id="362" r:id="rId62"/>
    <p:sldId id="363" r:id="rId63"/>
    <p:sldId id="298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873E7"/>
    <a:srgbClr val="1A6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3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76;&#1083;&#1103;%20&#1072;&#1074;&#1075;&#1091;&#1089;&#1090;.&#1087;&#1077;&#1076;&#1089;&#1086;&#1074;&#1077;&#1090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76;&#1083;&#1103;%20&#1072;&#1074;&#1075;&#1091;&#1089;&#1090;.&#1087;&#1077;&#1076;&#1089;&#1086;&#1074;&#1077;&#1090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76;&#1083;&#1103;%20&#1072;&#1074;&#1075;&#1091;&#1089;&#1090;.&#1087;&#1077;&#1076;&#1089;&#1086;&#1074;&#1077;&#1090;&#107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79646">
                <a:lumMod val="75000"/>
                <a:alpha val="67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(база)</c:v>
                </c:pt>
                <c:pt idx="2">
                  <c:v>математика (проф)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информатика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французский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26</c:v>
                </c:pt>
                <c:pt idx="1">
                  <c:v>26</c:v>
                </c:pt>
                <c:pt idx="2">
                  <c:v>16</c:v>
                </c:pt>
                <c:pt idx="3">
                  <c:v>7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15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DA-40D7-AA79-2348239D9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(база)</c:v>
                </c:pt>
                <c:pt idx="2">
                  <c:v>математика (проф)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информатика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французский язык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30</c:v>
                </c:pt>
                <c:pt idx="1">
                  <c:v>6</c:v>
                </c:pt>
                <c:pt idx="2">
                  <c:v>24</c:v>
                </c:pt>
                <c:pt idx="3">
                  <c:v>8</c:v>
                </c:pt>
                <c:pt idx="4">
                  <c:v>9</c:v>
                </c:pt>
                <c:pt idx="5">
                  <c:v>2</c:v>
                </c:pt>
                <c:pt idx="6">
                  <c:v>9</c:v>
                </c:pt>
                <c:pt idx="7">
                  <c:v>6</c:v>
                </c:pt>
                <c:pt idx="8">
                  <c:v>14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DA-40D7-AA79-2348239D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483888"/>
        <c:axId val="272479184"/>
      </c:barChart>
      <c:catAx>
        <c:axId val="272483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72479184"/>
        <c:crosses val="autoZero"/>
        <c:auto val="1"/>
        <c:lblAlgn val="ctr"/>
        <c:lblOffset val="100"/>
        <c:noMultiLvlLbl val="0"/>
      </c:catAx>
      <c:valAx>
        <c:axId val="272479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72483888"/>
        <c:crosses val="autoZero"/>
        <c:crossBetween val="between"/>
      </c:valAx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en-US"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9233014224609E-2"/>
          <c:y val="1.4222122679806303E-2"/>
          <c:w val="0.80247268764031898"/>
          <c:h val="0.636857508142257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Лист1!$I$1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3"/>
              <c:layout>
                <c:manualLayout>
                  <c:x val="-3.1188865525891029E-3"/>
                  <c:y val="2.844424535961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714-4EE4-A5B8-3FE5CFB94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59443276294551E-3"/>
                  <c:y val="1.4222122679806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14-4EE4-A5B8-3FE5CFB94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3184952919547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714-4EE4-A5B8-3FE5CFB94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3.0814599139580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14-4EE4-A5B8-3FE5CFB94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59443276294551E-3"/>
                  <c:y val="2.1333184019709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714-4EE4-A5B8-3FE5CFB94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188865525889815E-3"/>
                  <c:y val="-1.8962830239741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14-4EE4-A5B8-3FE5CFB94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Лист1!$H$2:$H$12</c:f>
              <c:strCache>
                <c:ptCount val="11"/>
                <c:pt idx="0">
                  <c:v>русский язык</c:v>
                </c:pt>
                <c:pt idx="1">
                  <c:v>математика (база)</c:v>
                </c:pt>
                <c:pt idx="2">
                  <c:v>математика (проф)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информатика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французский язык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11"/>
                <c:pt idx="0">
                  <c:v>73.5</c:v>
                </c:pt>
                <c:pt idx="1">
                  <c:v>4.2</c:v>
                </c:pt>
                <c:pt idx="2">
                  <c:v>54.1</c:v>
                </c:pt>
                <c:pt idx="3">
                  <c:v>51.4</c:v>
                </c:pt>
                <c:pt idx="4">
                  <c:v>57</c:v>
                </c:pt>
                <c:pt idx="5">
                  <c:v>76.3</c:v>
                </c:pt>
                <c:pt idx="6">
                  <c:v>51.8</c:v>
                </c:pt>
                <c:pt idx="7">
                  <c:v>48</c:v>
                </c:pt>
                <c:pt idx="8">
                  <c:v>60</c:v>
                </c:pt>
                <c:pt idx="9">
                  <c:v>67</c:v>
                </c:pt>
                <c:pt idx="10">
                  <c:v>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714-4EE4-A5B8-3FE5CFB946E6}"/>
            </c:ext>
          </c:extLst>
        </c:ser>
        <c:ser>
          <c:idx val="1"/>
          <c:order val="1"/>
          <c:tx>
            <c:strRef>
              <c:f>Лист1!$J$1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3.1188865525891029E-3"/>
                  <c:y val="-1.8962830239741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714-4EE4-A5B8-3FE5CFB94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566596577673283E-3"/>
                  <c:y val="-4.5036721819386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714-4EE4-A5B8-3FE5CFB94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188865525891029E-3"/>
                  <c:y val="-2.6073891579644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714-4EE4-A5B8-3FE5CFB946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Лист1!$H$2:$H$12</c:f>
              <c:strCache>
                <c:ptCount val="11"/>
                <c:pt idx="0">
                  <c:v>русский язык</c:v>
                </c:pt>
                <c:pt idx="1">
                  <c:v>математика (база)</c:v>
                </c:pt>
                <c:pt idx="2">
                  <c:v>математика (проф)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информатика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французский язык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  <c:pt idx="0">
                  <c:v>77</c:v>
                </c:pt>
                <c:pt idx="1">
                  <c:v>4.5</c:v>
                </c:pt>
                <c:pt idx="2">
                  <c:v>63</c:v>
                </c:pt>
                <c:pt idx="3">
                  <c:v>56</c:v>
                </c:pt>
                <c:pt idx="4">
                  <c:v>60</c:v>
                </c:pt>
                <c:pt idx="5">
                  <c:v>75</c:v>
                </c:pt>
                <c:pt idx="6">
                  <c:v>53</c:v>
                </c:pt>
                <c:pt idx="7">
                  <c:v>53</c:v>
                </c:pt>
                <c:pt idx="8">
                  <c:v>61</c:v>
                </c:pt>
                <c:pt idx="9">
                  <c:v>78</c:v>
                </c:pt>
                <c:pt idx="10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6714-4EE4-A5B8-3FE5CFB94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480360"/>
        <c:axId val="272485456"/>
      </c:lineChart>
      <c:catAx>
        <c:axId val="272480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72485456"/>
        <c:crosses val="autoZero"/>
        <c:auto val="1"/>
        <c:lblAlgn val="ctr"/>
        <c:lblOffset val="100"/>
        <c:noMultiLvlLbl val="0"/>
      </c:catAx>
      <c:valAx>
        <c:axId val="27248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72480360"/>
        <c:crosses val="autoZero"/>
        <c:crossBetween val="between"/>
      </c:valAx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en-US" sz="16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53234337773313E-2"/>
          <c:y val="3.5116352295817915E-2"/>
          <c:w val="0.71825036742208903"/>
          <c:h val="0.6719429331624534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Лист1!$P$1</c:f>
              <c:strCache>
                <c:ptCount val="1"/>
                <c:pt idx="0">
                  <c:v>ЯО</c:v>
                </c:pt>
              </c:strCache>
            </c:strRef>
          </c:tx>
          <c:dLbls>
            <c:dLbl>
              <c:idx val="2"/>
              <c:layout>
                <c:manualLayout>
                  <c:x val="-1.9420965844273316E-2"/>
                  <c:y val="1.3168632110931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433124945154316E-2"/>
                  <c:y val="2.853203624035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3.0726808258840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445284046035313E-2"/>
                  <c:y val="-1.7558176147909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420965844273316E-2"/>
                  <c:y val="-1.3168632110931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939204495594798E-3"/>
                  <c:y val="2.4142492203374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Лист1!$O$2:$O$12</c:f>
              <c:strCache>
                <c:ptCount val="11"/>
                <c:pt idx="0">
                  <c:v>русский язык</c:v>
                </c:pt>
                <c:pt idx="1">
                  <c:v>математика (база)</c:v>
                </c:pt>
                <c:pt idx="2">
                  <c:v>математика (проф)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информатика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французский язык</c:v>
                </c:pt>
              </c:strCache>
            </c:strRef>
          </c:cat>
          <c:val>
            <c:numRef>
              <c:f>Лист1!$P$2:$P$12</c:f>
              <c:numCache>
                <c:formatCode>General</c:formatCode>
                <c:ptCount val="11"/>
                <c:pt idx="0">
                  <c:v>73</c:v>
                </c:pt>
                <c:pt idx="1">
                  <c:v>4.33</c:v>
                </c:pt>
                <c:pt idx="2">
                  <c:v>58.92</c:v>
                </c:pt>
                <c:pt idx="3">
                  <c:v>54.37</c:v>
                </c:pt>
                <c:pt idx="4">
                  <c:v>57.75</c:v>
                </c:pt>
                <c:pt idx="5">
                  <c:v>67</c:v>
                </c:pt>
                <c:pt idx="6">
                  <c:v>56.04</c:v>
                </c:pt>
                <c:pt idx="7">
                  <c:v>59.84</c:v>
                </c:pt>
                <c:pt idx="8">
                  <c:v>58.6</c:v>
                </c:pt>
                <c:pt idx="9">
                  <c:v>73.81</c:v>
                </c:pt>
                <c:pt idx="10">
                  <c:v>76.960000000000022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2A1-462D-B3F8-7F2D6FA08531}"/>
            </c:ext>
          </c:extLst>
        </c:ser>
        <c:ser>
          <c:idx val="1"/>
          <c:order val="1"/>
          <c:tx>
            <c:strRef>
              <c:f>Лист1!$Q$1</c:f>
              <c:strCache>
                <c:ptCount val="1"/>
                <c:pt idx="0">
                  <c:v>школа 2019</c:v>
                </c:pt>
              </c:strCache>
            </c:strRef>
          </c:tx>
          <c:dLbls>
            <c:dLbl>
              <c:idx val="1"/>
              <c:layout>
                <c:manualLayout>
                  <c:x val="1.1951363596475901E-2"/>
                  <c:y val="-3.292158027732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457443146916399E-2"/>
                  <c:y val="-1.53634041294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817613486784523E-3"/>
                  <c:y val="1.975294816639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9878408991189606E-3"/>
                  <c:y val="3.2921580277329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1.3168632110931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2A1-462D-B3F8-7F2D6FA085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Лист1!$O$2:$O$12</c:f>
              <c:strCache>
                <c:ptCount val="11"/>
                <c:pt idx="0">
                  <c:v>русский язык</c:v>
                </c:pt>
                <c:pt idx="1">
                  <c:v>математика (база)</c:v>
                </c:pt>
                <c:pt idx="2">
                  <c:v>математика (проф)</c:v>
                </c:pt>
                <c:pt idx="3">
                  <c:v>физика</c:v>
                </c:pt>
                <c:pt idx="4">
                  <c:v>химия</c:v>
                </c:pt>
                <c:pt idx="5">
                  <c:v>информатика</c:v>
                </c:pt>
                <c:pt idx="6">
                  <c:v>биология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французский язык</c:v>
                </c:pt>
              </c:strCache>
            </c:strRef>
          </c:cat>
          <c:val>
            <c:numRef>
              <c:f>Лист1!$Q$2:$Q$12</c:f>
              <c:numCache>
                <c:formatCode>General</c:formatCode>
                <c:ptCount val="11"/>
                <c:pt idx="0">
                  <c:v>77</c:v>
                </c:pt>
                <c:pt idx="1">
                  <c:v>4.5</c:v>
                </c:pt>
                <c:pt idx="2">
                  <c:v>63</c:v>
                </c:pt>
                <c:pt idx="3">
                  <c:v>56</c:v>
                </c:pt>
                <c:pt idx="4">
                  <c:v>60</c:v>
                </c:pt>
                <c:pt idx="5">
                  <c:v>75</c:v>
                </c:pt>
                <c:pt idx="6">
                  <c:v>53</c:v>
                </c:pt>
                <c:pt idx="7">
                  <c:v>53</c:v>
                </c:pt>
                <c:pt idx="8">
                  <c:v>61</c:v>
                </c:pt>
                <c:pt idx="9">
                  <c:v>78</c:v>
                </c:pt>
                <c:pt idx="10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2A1-462D-B3F8-7F2D6FA08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480752"/>
        <c:axId val="272482712"/>
      </c:lineChart>
      <c:catAx>
        <c:axId val="27248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482712"/>
        <c:crosses val="autoZero"/>
        <c:auto val="1"/>
        <c:lblAlgn val="ctr"/>
        <c:lblOffset val="100"/>
        <c:noMultiLvlLbl val="0"/>
      </c:catAx>
      <c:valAx>
        <c:axId val="272482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48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96104490677801"/>
          <c:y val="0.4589660584555918"/>
          <c:w val="0.17455719374454301"/>
          <c:h val="0.1040156032737010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en-US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71</c:v>
                </c:pt>
                <c:pt idx="1">
                  <c:v>73</c:v>
                </c:pt>
                <c:pt idx="2">
                  <c:v>43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3C-4553-98BD-57BCDB862EA1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русский яз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61</c:v>
                </c:pt>
                <c:pt idx="1">
                  <c:v>71</c:v>
                </c:pt>
                <c:pt idx="2">
                  <c:v>25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3C-4553-98BD-57BCDB862EA1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40</c:v>
                </c:pt>
                <c:pt idx="1">
                  <c:v>71</c:v>
                </c:pt>
                <c:pt idx="2">
                  <c:v>35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3C-4553-98BD-57BCDB862EA1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  <c:pt idx="0">
                  <c:v>71</c:v>
                </c:pt>
                <c:pt idx="1">
                  <c:v>76</c:v>
                </c:pt>
                <c:pt idx="2">
                  <c:v>74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3C-4553-98BD-57BCDB862E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0337312"/>
        <c:axId val="345297960"/>
      </c:barChart>
      <c:catAx>
        <c:axId val="1703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297960"/>
        <c:crosses val="autoZero"/>
        <c:auto val="1"/>
        <c:lblAlgn val="ctr"/>
        <c:lblOffset val="100"/>
        <c:noMultiLvlLbl val="0"/>
      </c:catAx>
      <c:valAx>
        <c:axId val="34529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400">
          <a:latin typeface="+mn-lt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Лист2!$J$3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Лист2!$K$2:$N$2</c:f>
              <c:strCache>
                <c:ptCount val="4"/>
                <c:pt idx="0">
                  <c:v>6а</c:v>
                </c:pt>
                <c:pt idx="1">
                  <c:v>6б</c:v>
                </c:pt>
                <c:pt idx="2">
                  <c:v>6г</c:v>
                </c:pt>
                <c:pt idx="3">
                  <c:v>6д</c:v>
                </c:pt>
              </c:strCache>
            </c:strRef>
          </c:cat>
          <c:val>
            <c:numRef>
              <c:f>Лист2!$K$3:$N$3</c:f>
              <c:numCache>
                <c:formatCode>General</c:formatCode>
                <c:ptCount val="4"/>
                <c:pt idx="0">
                  <c:v>59</c:v>
                </c:pt>
                <c:pt idx="1">
                  <c:v>93</c:v>
                </c:pt>
                <c:pt idx="2">
                  <c:v>13</c:v>
                </c:pt>
                <c:pt idx="3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6-4822-B1A6-CFCB93E830CF}"/>
            </c:ext>
          </c:extLst>
        </c:ser>
        <c:ser>
          <c:idx val="1"/>
          <c:order val="1"/>
          <c:tx>
            <c:strRef>
              <c:f>Лист2!$J$4</c:f>
              <c:strCache>
                <c:ptCount val="1"/>
                <c:pt idx="0">
                  <c:v>русский яз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Лист2!$K$2:$N$2</c:f>
              <c:strCache>
                <c:ptCount val="4"/>
                <c:pt idx="0">
                  <c:v>6а</c:v>
                </c:pt>
                <c:pt idx="1">
                  <c:v>6б</c:v>
                </c:pt>
                <c:pt idx="2">
                  <c:v>6г</c:v>
                </c:pt>
                <c:pt idx="3">
                  <c:v>6д</c:v>
                </c:pt>
              </c:strCache>
            </c:strRef>
          </c:cat>
          <c:val>
            <c:numRef>
              <c:f>Лист2!$K$4:$N$4</c:f>
              <c:numCache>
                <c:formatCode>General</c:formatCode>
                <c:ptCount val="4"/>
                <c:pt idx="0">
                  <c:v>33</c:v>
                </c:pt>
                <c:pt idx="1">
                  <c:v>23</c:v>
                </c:pt>
                <c:pt idx="2">
                  <c:v>20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06-4822-B1A6-CFCB93E830CF}"/>
            </c:ext>
          </c:extLst>
        </c:ser>
        <c:ser>
          <c:idx val="2"/>
          <c:order val="2"/>
          <c:tx>
            <c:strRef>
              <c:f>Лист2!$J$5</c:f>
              <c:strCache>
                <c:ptCount val="1"/>
                <c:pt idx="0">
                  <c:v>биология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Лист2!$K$2:$N$2</c:f>
              <c:strCache>
                <c:ptCount val="4"/>
                <c:pt idx="0">
                  <c:v>6а</c:v>
                </c:pt>
                <c:pt idx="1">
                  <c:v>6б</c:v>
                </c:pt>
                <c:pt idx="2">
                  <c:v>6г</c:v>
                </c:pt>
                <c:pt idx="3">
                  <c:v>6д</c:v>
                </c:pt>
              </c:strCache>
            </c:strRef>
          </c:cat>
          <c:val>
            <c:numRef>
              <c:f>Лист2!$K$5:$N$5</c:f>
              <c:numCache>
                <c:formatCode>General</c:formatCode>
                <c:ptCount val="4"/>
                <c:pt idx="0">
                  <c:v>39</c:v>
                </c:pt>
                <c:pt idx="1">
                  <c:v>56</c:v>
                </c:pt>
                <c:pt idx="2">
                  <c:v>33</c:v>
                </c:pt>
                <c:pt idx="3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06-4822-B1A6-CFCB93E830CF}"/>
            </c:ext>
          </c:extLst>
        </c:ser>
        <c:ser>
          <c:idx val="3"/>
          <c:order val="3"/>
          <c:tx>
            <c:strRef>
              <c:f>Лист2!$J$6</c:f>
              <c:strCache>
                <c:ptCount val="1"/>
                <c:pt idx="0">
                  <c:v>география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Лист2!$K$2:$N$2</c:f>
              <c:strCache>
                <c:ptCount val="4"/>
                <c:pt idx="0">
                  <c:v>6а</c:v>
                </c:pt>
                <c:pt idx="1">
                  <c:v>6б</c:v>
                </c:pt>
                <c:pt idx="2">
                  <c:v>6г</c:v>
                </c:pt>
                <c:pt idx="3">
                  <c:v>6д</c:v>
                </c:pt>
              </c:strCache>
            </c:strRef>
          </c:cat>
          <c:val>
            <c:numRef>
              <c:f>Лист2!$K$6:$N$6</c:f>
              <c:numCache>
                <c:formatCode>General</c:formatCode>
                <c:ptCount val="4"/>
                <c:pt idx="0">
                  <c:v>89</c:v>
                </c:pt>
                <c:pt idx="1">
                  <c:v>81</c:v>
                </c:pt>
                <c:pt idx="2">
                  <c:v>59</c:v>
                </c:pt>
                <c:pt idx="3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06-4822-B1A6-CFCB93E830CF}"/>
            </c:ext>
          </c:extLst>
        </c:ser>
        <c:ser>
          <c:idx val="4"/>
          <c:order val="4"/>
          <c:tx>
            <c:strRef>
              <c:f>Лист2!$J$7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Лист2!$K$2:$N$2</c:f>
              <c:strCache>
                <c:ptCount val="4"/>
                <c:pt idx="0">
                  <c:v>6а</c:v>
                </c:pt>
                <c:pt idx="1">
                  <c:v>6б</c:v>
                </c:pt>
                <c:pt idx="2">
                  <c:v>6г</c:v>
                </c:pt>
                <c:pt idx="3">
                  <c:v>6д</c:v>
                </c:pt>
              </c:strCache>
            </c:strRef>
          </c:cat>
          <c:val>
            <c:numRef>
              <c:f>Лист2!$K$7:$N$7</c:f>
              <c:numCache>
                <c:formatCode>General</c:formatCode>
                <c:ptCount val="4"/>
                <c:pt idx="0">
                  <c:v>81</c:v>
                </c:pt>
                <c:pt idx="1">
                  <c:v>78</c:v>
                </c:pt>
                <c:pt idx="2">
                  <c:v>63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06-4822-B1A6-CFCB93E830CF}"/>
            </c:ext>
          </c:extLst>
        </c:ser>
        <c:ser>
          <c:idx val="5"/>
          <c:order val="5"/>
          <c:tx>
            <c:strRef>
              <c:f>Лист2!$J$8</c:f>
              <c:strCache>
                <c:ptCount val="1"/>
                <c:pt idx="0">
                  <c:v>обществ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Лист2!$K$2:$N$2</c:f>
              <c:strCache>
                <c:ptCount val="4"/>
                <c:pt idx="0">
                  <c:v>6а</c:v>
                </c:pt>
                <c:pt idx="1">
                  <c:v>6б</c:v>
                </c:pt>
                <c:pt idx="2">
                  <c:v>6г</c:v>
                </c:pt>
                <c:pt idx="3">
                  <c:v>6д</c:v>
                </c:pt>
              </c:strCache>
            </c:strRef>
          </c:cat>
          <c:val>
            <c:numRef>
              <c:f>Лист2!$K$8:$N$8</c:f>
              <c:numCache>
                <c:formatCode>General</c:formatCode>
                <c:ptCount val="4"/>
                <c:pt idx="0">
                  <c:v>32</c:v>
                </c:pt>
                <c:pt idx="1">
                  <c:v>88</c:v>
                </c:pt>
                <c:pt idx="2">
                  <c:v>88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06-4822-B1A6-CFCB93E830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45299920"/>
        <c:axId val="345300312"/>
      </c:barChart>
      <c:catAx>
        <c:axId val="34529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300312"/>
        <c:crosses val="autoZero"/>
        <c:auto val="1"/>
        <c:lblAlgn val="ctr"/>
        <c:lblOffset val="100"/>
        <c:noMultiLvlLbl val="0"/>
      </c:catAx>
      <c:valAx>
        <c:axId val="34530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29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800">
          <a:latin typeface="+mn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B7091-3A9D-40CE-8BBB-FECF9CD80737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F2A84-D6E7-4940-AF77-CA6CBFC5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88525-FF55-4416-8E76-BB1C9202D7DA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FC5C-A971-416E-A430-434C3285C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5238" y="6506861"/>
            <a:ext cx="476250" cy="365125"/>
          </a:xfrm>
        </p:spPr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6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flipH="1" flipV="1">
            <a:off x="-3" y="4965700"/>
            <a:ext cx="5506071" cy="1892300"/>
            <a:chOff x="0" y="0"/>
            <a:chExt cx="9143999" cy="1082440"/>
          </a:xfrm>
        </p:grpSpPr>
        <p:sp>
          <p:nvSpPr>
            <p:cNvPr id="7" name="Freeform 6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69306" y="4394761"/>
            <a:ext cx="2127288" cy="211953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487882" y="0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10" name="Freeform 9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62308" y="888150"/>
            <a:ext cx="3587530" cy="3587530"/>
          </a:xfrm>
          <a:custGeom>
            <a:avLst/>
            <a:gdLst>
              <a:gd name="connsiteX0" fmla="*/ 1793765 w 3587530"/>
              <a:gd name="connsiteY0" fmla="*/ 0 h 3587530"/>
              <a:gd name="connsiteX1" fmla="*/ 1793765 w 3587530"/>
              <a:gd name="connsiteY1" fmla="*/ 1 h 3587530"/>
              <a:gd name="connsiteX2" fmla="*/ 3587530 w 3587530"/>
              <a:gd name="connsiteY2" fmla="*/ 1793766 h 3587530"/>
              <a:gd name="connsiteX3" fmla="*/ 3587530 w 3587530"/>
              <a:gd name="connsiteY3" fmla="*/ 3587530 h 3587530"/>
              <a:gd name="connsiteX4" fmla="*/ 1793765 w 3587530"/>
              <a:gd name="connsiteY4" fmla="*/ 3587530 h 3587530"/>
              <a:gd name="connsiteX5" fmla="*/ 0 w 3587530"/>
              <a:gd name="connsiteY5" fmla="*/ 1793765 h 3587530"/>
              <a:gd name="connsiteX6" fmla="*/ 1793765 w 3587530"/>
              <a:gd name="connsiteY6" fmla="*/ 0 h 358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530" h="3587530">
                <a:moveTo>
                  <a:pt x="1793765" y="0"/>
                </a:moveTo>
                <a:lnTo>
                  <a:pt x="1793765" y="1"/>
                </a:lnTo>
                <a:cubicBezTo>
                  <a:pt x="2784434" y="1"/>
                  <a:pt x="3587530" y="803097"/>
                  <a:pt x="3587530" y="1793766"/>
                </a:cubicBezTo>
                <a:lnTo>
                  <a:pt x="3587530" y="3587530"/>
                </a:lnTo>
                <a:lnTo>
                  <a:pt x="1793765" y="3587530"/>
                </a:lnTo>
                <a:cubicBezTo>
                  <a:pt x="803096" y="3587530"/>
                  <a:pt x="0" y="2784434"/>
                  <a:pt x="0" y="1793765"/>
                </a:cubicBezTo>
                <a:cubicBezTo>
                  <a:pt x="0" y="803096"/>
                  <a:pt x="803096" y="0"/>
                  <a:pt x="179376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0" y="365125"/>
            <a:ext cx="6070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378917" y="2020651"/>
            <a:ext cx="2218498" cy="2218498"/>
          </a:xfrm>
          <a:custGeom>
            <a:avLst/>
            <a:gdLst>
              <a:gd name="connsiteX0" fmla="*/ 1109249 w 2218498"/>
              <a:gd name="connsiteY0" fmla="*/ 0 h 2218498"/>
              <a:gd name="connsiteX1" fmla="*/ 2218498 w 2218498"/>
              <a:gd name="connsiteY1" fmla="*/ 1109249 h 2218498"/>
              <a:gd name="connsiteX2" fmla="*/ 2218498 w 2218498"/>
              <a:gd name="connsiteY2" fmla="*/ 2218498 h 2218498"/>
              <a:gd name="connsiteX3" fmla="*/ 1109249 w 2218498"/>
              <a:gd name="connsiteY3" fmla="*/ 2218498 h 2218498"/>
              <a:gd name="connsiteX4" fmla="*/ 0 w 2218498"/>
              <a:gd name="connsiteY4" fmla="*/ 1109249 h 2218498"/>
              <a:gd name="connsiteX5" fmla="*/ 1109249 w 2218498"/>
              <a:gd name="connsiteY5" fmla="*/ 0 h 221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8498" h="2218498">
                <a:moveTo>
                  <a:pt x="1109249" y="0"/>
                </a:moveTo>
                <a:cubicBezTo>
                  <a:pt x="1721870" y="0"/>
                  <a:pt x="2218498" y="496628"/>
                  <a:pt x="2218498" y="1109249"/>
                </a:cubicBezTo>
                <a:lnTo>
                  <a:pt x="2218498" y="2218498"/>
                </a:lnTo>
                <a:lnTo>
                  <a:pt x="1109249" y="2218498"/>
                </a:lnTo>
                <a:cubicBezTo>
                  <a:pt x="496628" y="2218498"/>
                  <a:pt x="0" y="1721870"/>
                  <a:pt x="0" y="1109249"/>
                </a:cubicBezTo>
                <a:cubicBezTo>
                  <a:pt x="0" y="496628"/>
                  <a:pt x="496628" y="0"/>
                  <a:pt x="11092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87817" y="2020651"/>
            <a:ext cx="2218498" cy="2218498"/>
          </a:xfrm>
          <a:custGeom>
            <a:avLst/>
            <a:gdLst>
              <a:gd name="connsiteX0" fmla="*/ 1109249 w 2218498"/>
              <a:gd name="connsiteY0" fmla="*/ 0 h 2218498"/>
              <a:gd name="connsiteX1" fmla="*/ 2218498 w 2218498"/>
              <a:gd name="connsiteY1" fmla="*/ 1109249 h 2218498"/>
              <a:gd name="connsiteX2" fmla="*/ 2218498 w 2218498"/>
              <a:gd name="connsiteY2" fmla="*/ 2218498 h 2218498"/>
              <a:gd name="connsiteX3" fmla="*/ 1109249 w 2218498"/>
              <a:gd name="connsiteY3" fmla="*/ 2218498 h 2218498"/>
              <a:gd name="connsiteX4" fmla="*/ 0 w 2218498"/>
              <a:gd name="connsiteY4" fmla="*/ 1109249 h 2218498"/>
              <a:gd name="connsiteX5" fmla="*/ 1109249 w 2218498"/>
              <a:gd name="connsiteY5" fmla="*/ 0 h 221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8498" h="2218498">
                <a:moveTo>
                  <a:pt x="1109249" y="0"/>
                </a:moveTo>
                <a:cubicBezTo>
                  <a:pt x="1721870" y="0"/>
                  <a:pt x="2218498" y="496628"/>
                  <a:pt x="2218498" y="1109249"/>
                </a:cubicBezTo>
                <a:lnTo>
                  <a:pt x="2218498" y="2218498"/>
                </a:lnTo>
                <a:lnTo>
                  <a:pt x="1109249" y="2218498"/>
                </a:lnTo>
                <a:cubicBezTo>
                  <a:pt x="496628" y="2218498"/>
                  <a:pt x="0" y="1721870"/>
                  <a:pt x="0" y="1109249"/>
                </a:cubicBezTo>
                <a:cubicBezTo>
                  <a:pt x="0" y="496628"/>
                  <a:pt x="496628" y="0"/>
                  <a:pt x="11092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23790" y="3677926"/>
            <a:ext cx="823859" cy="82085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1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448049" y="3677926"/>
            <a:ext cx="823859" cy="82085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1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972308" y="3677926"/>
            <a:ext cx="823859" cy="82085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1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8466" y="3677926"/>
            <a:ext cx="823859" cy="82085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1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695238" y="1653680"/>
            <a:ext cx="823859" cy="82085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11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2856089"/>
            <a:ext cx="4628442" cy="400191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8442" y="2856089"/>
            <a:ext cx="2521185" cy="400191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670814" y="2856089"/>
            <a:ext cx="2521185" cy="400191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149629" y="2856089"/>
            <a:ext cx="2521185" cy="4001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198" y="1854879"/>
            <a:ext cx="5300739" cy="30570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74064" y="1854879"/>
            <a:ext cx="5300739" cy="30570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17198" y="4911963"/>
            <a:ext cx="5300739" cy="1030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174064" y="4911963"/>
            <a:ext cx="5300739" cy="1030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1141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8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4552041"/>
          </a:xfrm>
          <a:custGeom>
            <a:avLst/>
            <a:gdLst>
              <a:gd name="connsiteX0" fmla="*/ 0 w 12192000"/>
              <a:gd name="connsiteY0" fmla="*/ 0 h 4552041"/>
              <a:gd name="connsiteX1" fmla="*/ 12192000 w 12192000"/>
              <a:gd name="connsiteY1" fmla="*/ 0 h 4552041"/>
              <a:gd name="connsiteX2" fmla="*/ 12192000 w 12192000"/>
              <a:gd name="connsiteY2" fmla="*/ 4552041 h 4552041"/>
              <a:gd name="connsiteX3" fmla="*/ 12191999 w 12192000"/>
              <a:gd name="connsiteY3" fmla="*/ 4552041 h 4552041"/>
              <a:gd name="connsiteX4" fmla="*/ 12191999 w 12192000"/>
              <a:gd name="connsiteY4" fmla="*/ 2464853 h 4552041"/>
              <a:gd name="connsiteX5" fmla="*/ 11373210 w 12192000"/>
              <a:gd name="connsiteY5" fmla="*/ 3046349 h 4552041"/>
              <a:gd name="connsiteX6" fmla="*/ 73918 w 12192000"/>
              <a:gd name="connsiteY6" fmla="*/ 3371458 h 4552041"/>
              <a:gd name="connsiteX7" fmla="*/ 0 w 12192000"/>
              <a:gd name="connsiteY7" fmla="*/ 3443911 h 455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552041">
                <a:moveTo>
                  <a:pt x="0" y="0"/>
                </a:moveTo>
                <a:lnTo>
                  <a:pt x="12192000" y="0"/>
                </a:lnTo>
                <a:lnTo>
                  <a:pt x="12192000" y="4552041"/>
                </a:lnTo>
                <a:lnTo>
                  <a:pt x="12191999" y="4552041"/>
                </a:lnTo>
                <a:lnTo>
                  <a:pt x="12191999" y="2464853"/>
                </a:lnTo>
                <a:lnTo>
                  <a:pt x="11373210" y="3046349"/>
                </a:lnTo>
                <a:cubicBezTo>
                  <a:pt x="7383450" y="5613492"/>
                  <a:pt x="3806580" y="-117348"/>
                  <a:pt x="73918" y="3371458"/>
                </a:cubicBezTo>
                <a:lnTo>
                  <a:pt x="0" y="34439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flipV="1">
            <a:off x="8897257" y="5488165"/>
            <a:ext cx="3294743" cy="1369833"/>
            <a:chOff x="0" y="0"/>
            <a:chExt cx="9143999" cy="1082440"/>
          </a:xfrm>
          <a:solidFill>
            <a:srgbClr val="5873E7"/>
          </a:solidFill>
        </p:grpSpPr>
        <p:sp>
          <p:nvSpPr>
            <p:cNvPr id="8" name="Freeform 7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429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1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8" name="Rectangle 7"/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5"/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5238" y="6523189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5DF263DE-A424-43B5-A502-D2CDA28429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76" r:id="rId4"/>
    <p:sldLayoutId id="2147483675" r:id="rId5"/>
    <p:sldLayoutId id="2147483674" r:id="rId6"/>
    <p:sldLayoutId id="2147483663" r:id="rId7"/>
    <p:sldLayoutId id="2147483660" r:id="rId8"/>
    <p:sldLayoutId id="2147483671" r:id="rId9"/>
    <p:sldLayoutId id="214748366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4" Type="http://schemas.openxmlformats.org/officeDocument/2006/relationships/package" Target="../embeddings/_________Microsoft_Word1.docx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8274C43-8E1B-4C83-BC8F-BA5D47577B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E378123-7DB5-46AA-BADE-FB1E0A7613BC}"/>
              </a:ext>
            </a:extLst>
          </p:cNvPr>
          <p:cNvSpPr/>
          <p:nvPr/>
        </p:nvSpPr>
        <p:spPr>
          <a:xfrm>
            <a:off x="-3" y="0"/>
            <a:ext cx="12192003" cy="6858000"/>
          </a:xfrm>
          <a:prstGeom prst="rect">
            <a:avLst/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AD24FB-F972-40B0-9F44-8BF1B48BEC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10843" y="1387837"/>
            <a:ext cx="10370313" cy="17054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spc="-150" dirty="0">
                <a:solidFill>
                  <a:srgbClr val="FFC000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Публичный доклад</a:t>
            </a:r>
            <a:endParaRPr lang="en-US" sz="9600" b="1" spc="-150" dirty="0">
              <a:solidFill>
                <a:srgbClr val="FFC000"/>
              </a:solidFill>
              <a:latin typeface="Montserrat" panose="000005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76333" y="3611006"/>
            <a:ext cx="1037031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Директора муниципального общеобразовательного  учреждения «Средняя школа № 56»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(150064 г. Ярославль, </a:t>
            </a:r>
            <a:r>
              <a:rPr lang="ru-RU" sz="1600" b="1" dirty="0" err="1">
                <a:solidFill>
                  <a:schemeClr val="bg1"/>
                </a:solidFill>
                <a:latin typeface="+mj-lt"/>
              </a:rPr>
              <a:t>пр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-д Моторостроителей, д. 10, тел/факс: (4852)56-11-70, e-</a:t>
            </a:r>
            <a:r>
              <a:rPr lang="ru-RU" sz="1600" b="1" dirty="0" err="1">
                <a:solidFill>
                  <a:schemeClr val="bg1"/>
                </a:solidFill>
                <a:latin typeface="+mj-lt"/>
              </a:rPr>
              <a:t>mail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: yarsch056@yandex.ru)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«Отличника народного просвещения» / «Почетного работника образования»</a:t>
            </a:r>
          </a:p>
          <a:p>
            <a:pPr algn="ctr"/>
            <a:endParaRPr lang="ru-RU" sz="18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ОЗЕРОВОЙ ТАТЬЯНЫ НИКОЛАЕВНЫ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(Высшая квалификационная категория,  педагогический стаж – 40 лет,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руководящий стаж – 36 лет,  в школе № 56 – 33 года)</a:t>
            </a:r>
          </a:p>
          <a:p>
            <a:pPr algn="ctr"/>
            <a:endParaRPr lang="ru-RU" sz="18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17.12.2019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-2" y="4965700"/>
            <a:ext cx="4878291" cy="1892300"/>
          </a:xfrm>
          <a:custGeom>
            <a:avLst/>
            <a:gdLst>
              <a:gd name="connsiteX0" fmla="*/ 9168019 w 9168888"/>
              <a:gd name="connsiteY0" fmla="*/ 1002142 h 1002142"/>
              <a:gd name="connsiteX1" fmla="*/ 0 w 9168888"/>
              <a:gd name="connsiteY1" fmla="*/ 1002142 h 1002142"/>
              <a:gd name="connsiteX2" fmla="*/ 0 w 9168888"/>
              <a:gd name="connsiteY2" fmla="*/ 0 h 1002142"/>
              <a:gd name="connsiteX3" fmla="*/ 9168888 w 9168888"/>
              <a:gd name="connsiteY3" fmla="*/ 840209 h 10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8888" h="1002142">
                <a:moveTo>
                  <a:pt x="9168019" y="1002142"/>
                </a:moveTo>
                <a:lnTo>
                  <a:pt x="0" y="1002142"/>
                </a:lnTo>
                <a:lnTo>
                  <a:pt x="0" y="0"/>
                </a:lnTo>
                <a:cubicBezTo>
                  <a:pt x="960091" y="652603"/>
                  <a:pt x="6044859" y="131162"/>
                  <a:pt x="9168888" y="84020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-3" y="5829170"/>
            <a:ext cx="5506071" cy="1028828"/>
          </a:xfrm>
          <a:custGeom>
            <a:avLst/>
            <a:gdLst>
              <a:gd name="connsiteX0" fmla="*/ 9143999 w 9143999"/>
              <a:gd name="connsiteY0" fmla="*/ 588514 h 588514"/>
              <a:gd name="connsiteX1" fmla="*/ 0 w 9143999"/>
              <a:gd name="connsiteY1" fmla="*/ 588514 h 588514"/>
              <a:gd name="connsiteX2" fmla="*/ 0 w 9143999"/>
              <a:gd name="connsiteY2" fmla="*/ 29103 h 588514"/>
              <a:gd name="connsiteX3" fmla="*/ 513079 w 9143999"/>
              <a:gd name="connsiteY3" fmla="*/ 95434 h 588514"/>
              <a:gd name="connsiteX4" fmla="*/ 8905328 w 9143999"/>
              <a:gd name="connsiteY4" fmla="*/ 474499 h 588514"/>
              <a:gd name="connsiteX5" fmla="*/ 9143999 w 9143999"/>
              <a:gd name="connsiteY5" fmla="*/ 565362 h 58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999" h="588514">
                <a:moveTo>
                  <a:pt x="9143999" y="588514"/>
                </a:moveTo>
                <a:lnTo>
                  <a:pt x="0" y="588514"/>
                </a:lnTo>
                <a:lnTo>
                  <a:pt x="0" y="29103"/>
                </a:lnTo>
                <a:lnTo>
                  <a:pt x="513079" y="95434"/>
                </a:lnTo>
                <a:cubicBezTo>
                  <a:pt x="3476173" y="442495"/>
                  <a:pt x="6075838" y="-540024"/>
                  <a:pt x="8905328" y="474499"/>
                </a:cubicBezTo>
                <a:lnTo>
                  <a:pt x="9143999" y="5653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 flipV="1">
            <a:off x="8024226" y="0"/>
            <a:ext cx="4167773" cy="1955800"/>
          </a:xfrm>
          <a:custGeom>
            <a:avLst/>
            <a:gdLst>
              <a:gd name="connsiteX0" fmla="*/ 9168019 w 9168888"/>
              <a:gd name="connsiteY0" fmla="*/ 1002142 h 1002142"/>
              <a:gd name="connsiteX1" fmla="*/ 0 w 9168888"/>
              <a:gd name="connsiteY1" fmla="*/ 1002142 h 1002142"/>
              <a:gd name="connsiteX2" fmla="*/ 0 w 9168888"/>
              <a:gd name="connsiteY2" fmla="*/ 0 h 1002142"/>
              <a:gd name="connsiteX3" fmla="*/ 9168888 w 9168888"/>
              <a:gd name="connsiteY3" fmla="*/ 840209 h 10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8888" h="1002142">
                <a:moveTo>
                  <a:pt x="9168019" y="1002142"/>
                </a:moveTo>
                <a:lnTo>
                  <a:pt x="0" y="1002142"/>
                </a:lnTo>
                <a:lnTo>
                  <a:pt x="0" y="0"/>
                </a:lnTo>
                <a:cubicBezTo>
                  <a:pt x="960091" y="652603"/>
                  <a:pt x="6044859" y="131162"/>
                  <a:pt x="9168888" y="84020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 flipV="1">
            <a:off x="7487882" y="2"/>
            <a:ext cx="4704118" cy="1063353"/>
          </a:xfrm>
          <a:custGeom>
            <a:avLst/>
            <a:gdLst>
              <a:gd name="connsiteX0" fmla="*/ 9143999 w 9143999"/>
              <a:gd name="connsiteY0" fmla="*/ 588514 h 588514"/>
              <a:gd name="connsiteX1" fmla="*/ 0 w 9143999"/>
              <a:gd name="connsiteY1" fmla="*/ 588514 h 588514"/>
              <a:gd name="connsiteX2" fmla="*/ 0 w 9143999"/>
              <a:gd name="connsiteY2" fmla="*/ 29103 h 588514"/>
              <a:gd name="connsiteX3" fmla="*/ 513079 w 9143999"/>
              <a:gd name="connsiteY3" fmla="*/ 95434 h 588514"/>
              <a:gd name="connsiteX4" fmla="*/ 8905328 w 9143999"/>
              <a:gd name="connsiteY4" fmla="*/ 474499 h 588514"/>
              <a:gd name="connsiteX5" fmla="*/ 9143999 w 9143999"/>
              <a:gd name="connsiteY5" fmla="*/ 565362 h 58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999" h="588514">
                <a:moveTo>
                  <a:pt x="9143999" y="588514"/>
                </a:moveTo>
                <a:lnTo>
                  <a:pt x="0" y="588514"/>
                </a:lnTo>
                <a:lnTo>
                  <a:pt x="0" y="29103"/>
                </a:lnTo>
                <a:lnTo>
                  <a:pt x="513079" y="95434"/>
                </a:lnTo>
                <a:cubicBezTo>
                  <a:pt x="3476173" y="442495"/>
                  <a:pt x="6075838" y="-540024"/>
                  <a:pt x="8905328" y="474499"/>
                </a:cubicBezTo>
                <a:lnTo>
                  <a:pt x="9143999" y="5653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517040" y="1742303"/>
            <a:ext cx="11157920" cy="452748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indent="15875">
              <a:buNone/>
            </a:pP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место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в Фестивале школьного спорта – Первенство АШСК г. Ярославля по мини-футболу среди команд 2-х классов.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диплом лауреата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степени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 номинации «Академический вокал».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диплом лауреата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степени в  номинации «Академический вокал» - вокальный ансамбль.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Благодарственное письмо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ЯрСтарт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интеллектуальной игре для юных журналистов «Охота на сов».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эстафете на фестивале школьного спорта «Легкая атлетика» среди команд девочек 2х классов.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эстафете на фестивале школьного спорта «Легкая атлетика» среди команд мальчиков 2х классов.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прыжке в длину на фестивале школьного спорта «Легкая атлетика» среди команд мальчиков 2х классов.</a:t>
            </a:r>
          </a:p>
          <a:p>
            <a:pPr>
              <a:buClr>
                <a:srgbClr val="E24848"/>
              </a:buClr>
              <a:defRPr/>
            </a:pPr>
            <a:endParaRPr lang="ru-RU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53F7DA-99EF-4E34-BC6B-811AA5201DFD}"/>
              </a:ext>
            </a:extLst>
          </p:cNvPr>
          <p:cNvSpPr/>
          <p:nvPr/>
        </p:nvSpPr>
        <p:spPr>
          <a:xfrm>
            <a:off x="7937769" y="191896"/>
            <a:ext cx="4659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600" b="1" dirty="0">
                <a:solidFill>
                  <a:schemeClr val="bg1"/>
                </a:solidFill>
              </a:rPr>
              <a:t>Участие школы в мероприятиях различного уровня в 2018-2019 учебном году</a:t>
            </a:r>
            <a:r>
              <a:rPr lang="ru-RU" sz="1600" b="1" noProof="1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95BE8D-09F9-4D81-AACB-0554D8D1B31C}"/>
              </a:ext>
            </a:extLst>
          </p:cNvPr>
          <p:cNvSpPr/>
          <p:nvPr/>
        </p:nvSpPr>
        <p:spPr>
          <a:xfrm>
            <a:off x="723312" y="588212"/>
            <a:ext cx="687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III-IV </a:t>
            </a: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кварталы 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ru-RU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8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517040" y="1742303"/>
            <a:ext cx="11157920" cy="452748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indent="15875">
              <a:buNone/>
            </a:pP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метании мяча на дальность  на фестивале школьного спорта «Легкая атлетика» среди команд мальчиков 2х классов.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прыжке в длину  на фестивале школьного спорта «Легкая атлетика» среди команд мальчиков 3х классов.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3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метании мяча на дальность  на фестивале школьного спорта «Легкая атлетика» среди команд девочек 3х классов.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2 место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в беге на 200 метров  на фестивале школьного спорта «Легкая атлетика» среди команд мальчиков 4х классов.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многоборье на фестивале школьного спорта «Легкая атлетика» среди команд мальчиков 4х классов.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2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эстафете на фестивале школьного спорта «Легкая атлетика» среди команд мальчиков 4х классов.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место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фестивале школьного спорта «Легкая атлетика» среди команд 2х классов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победитель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конкурса чтецов «Наследия» организованный музеем им. М. Богдановича.</a:t>
            </a:r>
          </a:p>
          <a:p>
            <a:pPr>
              <a:buClr>
                <a:srgbClr val="E24848"/>
              </a:buClr>
              <a:defRPr/>
            </a:pPr>
            <a:endParaRPr lang="ru-RU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53F7DA-99EF-4E34-BC6B-811AA5201DFD}"/>
              </a:ext>
            </a:extLst>
          </p:cNvPr>
          <p:cNvSpPr/>
          <p:nvPr/>
        </p:nvSpPr>
        <p:spPr>
          <a:xfrm>
            <a:off x="7937769" y="191896"/>
            <a:ext cx="4659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600" b="1" dirty="0">
                <a:solidFill>
                  <a:schemeClr val="bg1"/>
                </a:solidFill>
              </a:rPr>
              <a:t>Участие школы в мероприятиях различного уровня в 2018-2019 учебном году</a:t>
            </a:r>
            <a:r>
              <a:rPr lang="ru-RU" sz="1600" b="1" noProof="1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95BE8D-09F9-4D81-AACB-0554D8D1B31C}"/>
              </a:ext>
            </a:extLst>
          </p:cNvPr>
          <p:cNvSpPr/>
          <p:nvPr/>
        </p:nvSpPr>
        <p:spPr>
          <a:xfrm>
            <a:off x="723312" y="588212"/>
            <a:ext cx="687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III-IV </a:t>
            </a: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кварталы 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ru-RU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6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723312" y="1495168"/>
            <a:ext cx="6081468" cy="452748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indent="15875">
              <a:buNone/>
            </a:pP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 грамот от  Союза женщин ЯО  за участие в областном конкурсе «Я с бабушкой моею дружу уже давно»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своими силами двух дневного лагеря на базе «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Сахареж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»  в рамках внеурочной деятельности по программе «Дом» (90 чел.)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 место учителя истории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муниципальном этапе всероссийского конкурса «Учитель года России- 2019»</a:t>
            </a:r>
            <a:endParaRPr lang="ru-RU" sz="2400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53F7DA-99EF-4E34-BC6B-811AA5201DFD}"/>
              </a:ext>
            </a:extLst>
          </p:cNvPr>
          <p:cNvSpPr/>
          <p:nvPr/>
        </p:nvSpPr>
        <p:spPr>
          <a:xfrm>
            <a:off x="7937769" y="191896"/>
            <a:ext cx="4659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600" b="1" dirty="0">
                <a:solidFill>
                  <a:schemeClr val="bg1"/>
                </a:solidFill>
              </a:rPr>
              <a:t>Участие школы в мероприятиях различного уровня в 2018-2019 учебном году</a:t>
            </a:r>
            <a:r>
              <a:rPr lang="ru-RU" sz="1600" b="1" noProof="1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87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квартал 2018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38CF133-0B42-4DE2-B60A-1CAF1E54C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35" y="2537656"/>
            <a:ext cx="404525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4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723312" y="1617088"/>
            <a:ext cx="11102928" cy="452748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XVI</a:t>
            </a:r>
            <a:r>
              <a:rPr lang="ru-RU" sz="2000" dirty="0"/>
              <a:t> Городской фестиваль ученических спектаклей «Играем в театр» </a:t>
            </a:r>
            <a:r>
              <a:rPr lang="ru-RU" sz="2000" b="1" dirty="0"/>
              <a:t>Специальный диплом «Лучшая мужская роль»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Городской фестиваль-конкурс  патриотической песни «Отчизну славим свою»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Муниципальный этап олимпиады младших школьников: </a:t>
            </a:r>
            <a:r>
              <a:rPr lang="ru-RU" sz="2000" b="1" dirty="0"/>
              <a:t>призер окружающий мир, призер математика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Русский медвежонок </a:t>
            </a:r>
            <a:r>
              <a:rPr lang="ru-RU" sz="2000" b="1" dirty="0"/>
              <a:t>2 человека </a:t>
            </a:r>
            <a:r>
              <a:rPr lang="ru-RU" sz="2000" dirty="0"/>
              <a:t>вошли в </a:t>
            </a:r>
            <a:r>
              <a:rPr lang="ru-RU" sz="2000" b="1" dirty="0"/>
              <a:t>список лучших </a:t>
            </a:r>
            <a:r>
              <a:rPr lang="ru-RU" sz="2000" dirty="0"/>
              <a:t>по Ярославской области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Президентские состязания по теннису </a:t>
            </a:r>
            <a:r>
              <a:rPr lang="ru-RU" sz="2000" b="1" dirty="0"/>
              <a:t>два</a:t>
            </a:r>
            <a:r>
              <a:rPr lang="ru-RU" sz="2000" dirty="0"/>
              <a:t> диплома за </a:t>
            </a:r>
            <a:r>
              <a:rPr lang="ru-RU" sz="2000" b="1" dirty="0"/>
              <a:t>3 место </a:t>
            </a:r>
            <a:r>
              <a:rPr lang="ru-RU" sz="2000" dirty="0"/>
              <a:t>и </a:t>
            </a:r>
            <a:r>
              <a:rPr lang="ru-RU" sz="2000" b="1" dirty="0"/>
              <a:t>три</a:t>
            </a:r>
            <a:r>
              <a:rPr lang="ru-RU" sz="2000" dirty="0"/>
              <a:t> диплома за </a:t>
            </a:r>
            <a:r>
              <a:rPr lang="ru-RU" sz="2000" b="1" dirty="0"/>
              <a:t>2 место</a:t>
            </a:r>
            <a:r>
              <a:rPr lang="ru-RU" sz="2000" dirty="0"/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международный игровой конкурс «Британский бульдог» 2 класс – </a:t>
            </a:r>
            <a:r>
              <a:rPr lang="ru-RU" sz="2000" b="1" dirty="0"/>
              <a:t>два 1  места, два 3 места, 13 человек лучшие </a:t>
            </a:r>
            <a:r>
              <a:rPr lang="ru-RU" sz="2000" dirty="0"/>
              <a:t>по параллелям.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Участие учителя Катышева Д.А. в областном туре конкурса «Учитель года»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соревнования по мини-футболу 2,3,4,5 классы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Лыжные годки среди 1,2,3,4, 5 классов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Городской конкурс компьютерного творчества </a:t>
            </a:r>
            <a:r>
              <a:rPr lang="ru-RU" sz="2000" b="1" dirty="0"/>
              <a:t>два1 места, 3 место, специальный диплом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53F7DA-99EF-4E34-BC6B-811AA5201DFD}"/>
              </a:ext>
            </a:extLst>
          </p:cNvPr>
          <p:cNvSpPr/>
          <p:nvPr/>
        </p:nvSpPr>
        <p:spPr>
          <a:xfrm>
            <a:off x="7937769" y="191896"/>
            <a:ext cx="4659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600" b="1" dirty="0">
                <a:solidFill>
                  <a:schemeClr val="bg1"/>
                </a:solidFill>
              </a:rPr>
              <a:t>Участие школы в мероприятиях различного уровня в 2018-2019 учебном году</a:t>
            </a:r>
            <a:r>
              <a:rPr lang="ru-RU" sz="1600" b="1" noProof="1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87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квартал 2019</a:t>
            </a:r>
          </a:p>
        </p:txBody>
      </p:sp>
    </p:spTree>
    <p:extLst>
      <p:ext uri="{BB962C8B-B14F-4D97-AF65-F5344CB8AC3E}">
        <p14:creationId xmlns:p14="http://schemas.microsoft.com/office/powerpoint/2010/main" val="265195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87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Контингент учащихся</a:t>
            </a:r>
          </a:p>
        </p:txBody>
      </p:sp>
      <p:graphicFrame>
        <p:nvGraphicFramePr>
          <p:cNvPr id="10" name="Object 7">
            <a:extLst>
              <a:ext uri="{FF2B5EF4-FFF2-40B4-BE49-F238E27FC236}">
                <a16:creationId xmlns="" xmlns:a16="http://schemas.microsoft.com/office/drawing/2014/main" id="{04A3899F-AB8B-4ADD-9720-DA470925B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908350"/>
              </p:ext>
            </p:extLst>
          </p:nvPr>
        </p:nvGraphicFramePr>
        <p:xfrm>
          <a:off x="933133" y="1785860"/>
          <a:ext cx="10563617" cy="341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3657523" imgH="1181229" progId="">
                  <p:embed/>
                </p:oleObj>
              </mc:Choice>
              <mc:Fallback>
                <p:oleObj name="Worksheet" r:id="rId3" imgW="3657523" imgH="118122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133" y="1785860"/>
                        <a:ext cx="10563617" cy="3414972"/>
                      </a:xfrm>
                      <a:prstGeom prst="rect">
                        <a:avLst/>
                      </a:prstGeom>
                      <a:solidFill>
                        <a:srgbClr val="ADB9CA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4">
            <a:extLst>
              <a:ext uri="{FF2B5EF4-FFF2-40B4-BE49-F238E27FC236}">
                <a16:creationId xmlns="" xmlns:a16="http://schemas.microsoft.com/office/drawing/2014/main" id="{95FFE28D-47BC-440A-9A9E-95B48D11AF2B}"/>
              </a:ext>
            </a:extLst>
          </p:cNvPr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12" name="Freeform 25">
              <a:extLst>
                <a:ext uri="{FF2B5EF4-FFF2-40B4-BE49-F238E27FC236}">
                  <a16:creationId xmlns="" xmlns:a16="http://schemas.microsoft.com/office/drawing/2014/main" id="{7D78A297-7292-46D5-BF0D-57DBD4E38E57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="" xmlns:a16="http://schemas.microsoft.com/office/drawing/2014/main" id="{94DDBB9F-7A72-404A-BFCC-13E07A8BF9C9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="" xmlns:a16="http://schemas.microsoft.com/office/drawing/2014/main" id="{EA9C2B90-414B-4185-82FF-852FCCDB485B}"/>
              </a:ext>
            </a:extLst>
          </p:cNvPr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16" name="Freeform 31">
              <a:extLst>
                <a:ext uri="{FF2B5EF4-FFF2-40B4-BE49-F238E27FC236}">
                  <a16:creationId xmlns="" xmlns:a16="http://schemas.microsoft.com/office/drawing/2014/main" id="{65EA60B1-B01F-4215-AD09-BDF340691D70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="" xmlns:a16="http://schemas.microsoft.com/office/drawing/2014/main" id="{D845F8FB-EC3C-4E6E-ABBE-5AB03C3E7EAC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87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Медалисты</a:t>
            </a:r>
          </a:p>
        </p:txBody>
      </p:sp>
      <p:grpSp>
        <p:nvGrpSpPr>
          <p:cNvPr id="11" name="Group 24">
            <a:extLst>
              <a:ext uri="{FF2B5EF4-FFF2-40B4-BE49-F238E27FC236}">
                <a16:creationId xmlns="" xmlns:a16="http://schemas.microsoft.com/office/drawing/2014/main" id="{95FFE28D-47BC-440A-9A9E-95B48D11AF2B}"/>
              </a:ext>
            </a:extLst>
          </p:cNvPr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12" name="Freeform 25">
              <a:extLst>
                <a:ext uri="{FF2B5EF4-FFF2-40B4-BE49-F238E27FC236}">
                  <a16:creationId xmlns="" xmlns:a16="http://schemas.microsoft.com/office/drawing/2014/main" id="{7D78A297-7292-46D5-BF0D-57DBD4E38E57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="" xmlns:a16="http://schemas.microsoft.com/office/drawing/2014/main" id="{94DDBB9F-7A72-404A-BFCC-13E07A8BF9C9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="" xmlns:a16="http://schemas.microsoft.com/office/drawing/2014/main" id="{EA9C2B90-414B-4185-82FF-852FCCDB485B}"/>
              </a:ext>
            </a:extLst>
          </p:cNvPr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16" name="Freeform 31">
              <a:extLst>
                <a:ext uri="{FF2B5EF4-FFF2-40B4-BE49-F238E27FC236}">
                  <a16:creationId xmlns="" xmlns:a16="http://schemas.microsoft.com/office/drawing/2014/main" id="{65EA60B1-B01F-4215-AD09-BDF340691D70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="" xmlns:a16="http://schemas.microsoft.com/office/drawing/2014/main" id="{D845F8FB-EC3C-4E6E-ABBE-5AB03C3E7EAC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Object 2">
            <a:extLst>
              <a:ext uri="{FF2B5EF4-FFF2-40B4-BE49-F238E27FC236}">
                <a16:creationId xmlns="" xmlns:a16="http://schemas.microsoft.com/office/drawing/2014/main" id="{7A866357-C0B8-4C97-BED9-A457E86CA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950832"/>
              </p:ext>
            </p:extLst>
          </p:nvPr>
        </p:nvGraphicFramePr>
        <p:xfrm>
          <a:off x="1849437" y="1470563"/>
          <a:ext cx="8493125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3" imgW="8105701" imgH="3343391" progId="">
                  <p:embed/>
                </p:oleObj>
              </mc:Choice>
              <mc:Fallback>
                <p:oleObj name="Worksheet" r:id="rId3" imgW="8105701" imgH="3343391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7" y="1470563"/>
                        <a:ext cx="8493125" cy="435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74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3903000" y="1187656"/>
            <a:ext cx="68744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Похвальные листы</a:t>
            </a:r>
            <a:endParaRPr 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5875">
              <a:buNone/>
            </a:pPr>
            <a:r>
              <a:rPr lang="ru-RU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Начальная школа  - 17 человек</a:t>
            </a:r>
          </a:p>
          <a:p>
            <a:pPr indent="15875">
              <a:buNone/>
            </a:pPr>
            <a:r>
              <a:rPr lang="ru-RU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школа – 6 человек</a:t>
            </a:r>
          </a:p>
          <a:p>
            <a:pPr indent="15875">
              <a:buNone/>
            </a:pPr>
            <a:endParaRPr lang="ru-RU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="" xmlns:a16="http://schemas.microsoft.com/office/drawing/2014/main" id="{95FFE28D-47BC-440A-9A9E-95B48D11AF2B}"/>
              </a:ext>
            </a:extLst>
          </p:cNvPr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12" name="Freeform 25">
              <a:extLst>
                <a:ext uri="{FF2B5EF4-FFF2-40B4-BE49-F238E27FC236}">
                  <a16:creationId xmlns="" xmlns:a16="http://schemas.microsoft.com/office/drawing/2014/main" id="{7D78A297-7292-46D5-BF0D-57DBD4E38E57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="" xmlns:a16="http://schemas.microsoft.com/office/drawing/2014/main" id="{94DDBB9F-7A72-404A-BFCC-13E07A8BF9C9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="" xmlns:a16="http://schemas.microsoft.com/office/drawing/2014/main" id="{EA9C2B90-414B-4185-82FF-852FCCDB485B}"/>
              </a:ext>
            </a:extLst>
          </p:cNvPr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16" name="Freeform 31">
              <a:extLst>
                <a:ext uri="{FF2B5EF4-FFF2-40B4-BE49-F238E27FC236}">
                  <a16:creationId xmlns="" xmlns:a16="http://schemas.microsoft.com/office/drawing/2014/main" id="{65EA60B1-B01F-4215-AD09-BDF340691D70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="" xmlns:a16="http://schemas.microsoft.com/office/drawing/2014/main" id="{D845F8FB-EC3C-4E6E-ABBE-5AB03C3E7EAC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8" name="Picture 4" descr="http://www.playcast.ru/uploads/2017/07/01/22930767.png">
            <a:extLst>
              <a:ext uri="{FF2B5EF4-FFF2-40B4-BE49-F238E27FC236}">
                <a16:creationId xmlns="" xmlns:a16="http://schemas.microsoft.com/office/drawing/2014/main" id="{84992A2A-40A3-4E93-8660-03FCF248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7233" y="2668819"/>
            <a:ext cx="2008063" cy="3314849"/>
          </a:xfrm>
          <a:prstGeom prst="rect">
            <a:avLst/>
          </a:prstGeom>
          <a:noFill/>
        </p:spPr>
      </p:pic>
      <p:pic>
        <p:nvPicPr>
          <p:cNvPr id="19" name="Picture 14" descr="http://www.playcast.ru/uploads/2016/08/30/19747394.png">
            <a:extLst>
              <a:ext uri="{FF2B5EF4-FFF2-40B4-BE49-F238E27FC236}">
                <a16:creationId xmlns="" xmlns:a16="http://schemas.microsoft.com/office/drawing/2014/main" id="{0210CB7D-A006-49D0-9E2C-194CE22D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675" y="854240"/>
            <a:ext cx="2765774" cy="3914857"/>
          </a:xfrm>
          <a:prstGeom prst="rect">
            <a:avLst/>
          </a:prstGeom>
          <a:noFill/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22E8B2E-7F4C-4544-9227-C66C7A07F191}"/>
              </a:ext>
            </a:extLst>
          </p:cNvPr>
          <p:cNvSpPr/>
          <p:nvPr/>
        </p:nvSpPr>
        <p:spPr>
          <a:xfrm>
            <a:off x="3903000" y="2955157"/>
            <a:ext cx="6874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Аттестаты с отличием</a:t>
            </a:r>
            <a:endParaRPr 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5875">
              <a:buNone/>
            </a:pPr>
            <a:r>
              <a:rPr lang="ru-RU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9 классах - 5 человек</a:t>
            </a:r>
            <a:endParaRPr lang="ru-RU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70BC658-8E71-435F-941C-C125B229CFA1}"/>
              </a:ext>
            </a:extLst>
          </p:cNvPr>
          <p:cNvSpPr/>
          <p:nvPr/>
        </p:nvSpPr>
        <p:spPr>
          <a:xfrm>
            <a:off x="3903000" y="4383257"/>
            <a:ext cx="7720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Аттестаты с отличием</a:t>
            </a:r>
            <a:endParaRPr 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5875">
              <a:buNone/>
            </a:pPr>
            <a:r>
              <a:rPr lang="ru-RU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11 классе – 1 человек</a:t>
            </a:r>
            <a:endParaRPr lang="ru-RU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77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2">
            <a:extLst>
              <a:ext uri="{FF2B5EF4-FFF2-40B4-BE49-F238E27FC236}">
                <a16:creationId xmlns="" xmlns:a16="http://schemas.microsoft.com/office/drawing/2014/main" id="{CA8C7622-D82A-482E-8815-9EA4E0799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761825"/>
              </p:ext>
            </p:extLst>
          </p:nvPr>
        </p:nvGraphicFramePr>
        <p:xfrm>
          <a:off x="1952581" y="1339597"/>
          <a:ext cx="8632825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3" imgW="6286384" imgH="3543416" progId="">
                  <p:embed/>
                </p:oleObj>
              </mc:Choice>
              <mc:Fallback>
                <p:oleObj name="Worksheet" r:id="rId3" imgW="6286384" imgH="3543416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81" y="1339597"/>
                        <a:ext cx="8632825" cy="486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87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Учатся на «4» и «5»</a:t>
            </a:r>
          </a:p>
        </p:txBody>
      </p:sp>
      <p:grpSp>
        <p:nvGrpSpPr>
          <p:cNvPr id="11" name="Group 24">
            <a:extLst>
              <a:ext uri="{FF2B5EF4-FFF2-40B4-BE49-F238E27FC236}">
                <a16:creationId xmlns="" xmlns:a16="http://schemas.microsoft.com/office/drawing/2014/main" id="{95FFE28D-47BC-440A-9A9E-95B48D11AF2B}"/>
              </a:ext>
            </a:extLst>
          </p:cNvPr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12" name="Freeform 25">
              <a:extLst>
                <a:ext uri="{FF2B5EF4-FFF2-40B4-BE49-F238E27FC236}">
                  <a16:creationId xmlns="" xmlns:a16="http://schemas.microsoft.com/office/drawing/2014/main" id="{7D78A297-7292-46D5-BF0D-57DBD4E38E57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="" xmlns:a16="http://schemas.microsoft.com/office/drawing/2014/main" id="{94DDBB9F-7A72-404A-BFCC-13E07A8BF9C9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="" xmlns:a16="http://schemas.microsoft.com/office/drawing/2014/main" id="{EA9C2B90-414B-4185-82FF-852FCCDB485B}"/>
              </a:ext>
            </a:extLst>
          </p:cNvPr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16" name="Freeform 31">
              <a:extLst>
                <a:ext uri="{FF2B5EF4-FFF2-40B4-BE49-F238E27FC236}">
                  <a16:creationId xmlns="" xmlns:a16="http://schemas.microsoft.com/office/drawing/2014/main" id="{65EA60B1-B01F-4215-AD09-BDF340691D70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="" xmlns:a16="http://schemas.microsoft.com/office/drawing/2014/main" id="{D845F8FB-EC3C-4E6E-ABBE-5AB03C3E7EAC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19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874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учащихся, имеющих академическую задолженность</a:t>
            </a:r>
          </a:p>
        </p:txBody>
      </p:sp>
      <p:grpSp>
        <p:nvGrpSpPr>
          <p:cNvPr id="11" name="Group 24">
            <a:extLst>
              <a:ext uri="{FF2B5EF4-FFF2-40B4-BE49-F238E27FC236}">
                <a16:creationId xmlns="" xmlns:a16="http://schemas.microsoft.com/office/drawing/2014/main" id="{95FFE28D-47BC-440A-9A9E-95B48D11AF2B}"/>
              </a:ext>
            </a:extLst>
          </p:cNvPr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12" name="Freeform 25">
              <a:extLst>
                <a:ext uri="{FF2B5EF4-FFF2-40B4-BE49-F238E27FC236}">
                  <a16:creationId xmlns="" xmlns:a16="http://schemas.microsoft.com/office/drawing/2014/main" id="{7D78A297-7292-46D5-BF0D-57DBD4E38E57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="" xmlns:a16="http://schemas.microsoft.com/office/drawing/2014/main" id="{94DDBB9F-7A72-404A-BFCC-13E07A8BF9C9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="" xmlns:a16="http://schemas.microsoft.com/office/drawing/2014/main" id="{EA9C2B90-414B-4185-82FF-852FCCDB485B}"/>
              </a:ext>
            </a:extLst>
          </p:cNvPr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16" name="Freeform 31">
              <a:extLst>
                <a:ext uri="{FF2B5EF4-FFF2-40B4-BE49-F238E27FC236}">
                  <a16:creationId xmlns="" xmlns:a16="http://schemas.microsoft.com/office/drawing/2014/main" id="{65EA60B1-B01F-4215-AD09-BDF340691D70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="" xmlns:a16="http://schemas.microsoft.com/office/drawing/2014/main" id="{D845F8FB-EC3C-4E6E-ABBE-5AB03C3E7EAC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Диаграмма 2">
            <a:extLst>
              <a:ext uri="{FF2B5EF4-FFF2-40B4-BE49-F238E27FC236}">
                <a16:creationId xmlns="" xmlns:a16="http://schemas.microsoft.com/office/drawing/2014/main" id="{25FC7949-893D-4C27-AB33-A1C9388A2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291288"/>
              </p:ext>
            </p:extLst>
          </p:nvPr>
        </p:nvGraphicFramePr>
        <p:xfrm>
          <a:off x="1838325" y="2151596"/>
          <a:ext cx="8515350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8086812" imgH="3371773" progId="">
                  <p:embed/>
                </p:oleObj>
              </mc:Choice>
              <mc:Fallback>
                <p:oleObj name="Worksheet" r:id="rId3" imgW="8086812" imgH="3371773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151596"/>
                        <a:ext cx="8515350" cy="354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68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7399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Процент обучающихся справившихся с ЕГЭ в 2015-2019 </a:t>
            </a:r>
            <a:r>
              <a:rPr lang="ru-RU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гг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8123120" y="283237"/>
            <a:ext cx="46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ЕГЭ-2019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="" xmlns:a16="http://schemas.microsoft.com/office/drawing/2014/main" id="{EA9CA470-AA18-47A6-A5A5-5F9712E06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203366"/>
              </p:ext>
            </p:extLst>
          </p:nvPr>
        </p:nvGraphicFramePr>
        <p:xfrm>
          <a:off x="833666" y="2093516"/>
          <a:ext cx="10707544" cy="40246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83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5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24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24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34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402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7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Предметы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  <a:p>
                      <a:pPr algn="ctr" rtl="0" fontAlgn="ctr"/>
                      <a:r>
                        <a:rPr lang="ru-RU" sz="1800" u="none" strike="noStrike" dirty="0"/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2015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2016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2017 год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2018 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2019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/>
                        <a:t>Русский язык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67645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8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/>
                        <a:t>Математика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67645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 (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95%</a:t>
                      </a:r>
                      <a:r>
                        <a:rPr lang="ru-RU" sz="1800" u="none" strike="noStrike" dirty="0"/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  (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84%)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  </a:t>
                      </a:r>
                      <a:r>
                        <a:rPr lang="ru-RU" sz="1800" u="none" strike="noStrike" dirty="0"/>
                        <a:t>(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93%</a:t>
                      </a:r>
                      <a:r>
                        <a:rPr lang="ru-RU" sz="1800" u="none" strike="noStrike" dirty="0"/>
                        <a:t>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 </a:t>
                      </a:r>
                      <a:r>
                        <a:rPr lang="ru-RU" sz="1800" b="0" u="none" strike="noStrike" dirty="0"/>
                        <a:t>(100%)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 </a:t>
                      </a:r>
                      <a:r>
                        <a:rPr lang="ru-RU" sz="1800" b="1" u="none" strike="noStrike" dirty="0"/>
                        <a:t>(100%)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5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/>
                        <a:t>Физика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67645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6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Информатика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История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3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Обществознание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92%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72%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</a:rPr>
                        <a:t>93%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0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Химия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0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Биология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0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/>
                        <a:t>Английский язык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/>
                        <a:t>Французский язык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07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26" name="Freeform 25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743568" y="631119"/>
            <a:ext cx="9525000" cy="8544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 spc="-1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5400" dirty="0">
                <a:solidFill>
                  <a:srgbClr val="00B050"/>
                </a:solidFill>
                <a:latin typeface="Montserrat" panose="00000500000000000000" pitchFamily="2" charset="0"/>
              </a:rPr>
              <a:t>Девять заданий </a:t>
            </a:r>
          </a:p>
          <a:p>
            <a:pPr>
              <a:lnSpc>
                <a:spcPts val="5000"/>
              </a:lnSpc>
            </a:pPr>
            <a:r>
              <a:rPr lang="ru-RU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министра Васильевой</a:t>
            </a:r>
            <a:r>
              <a:rPr lang="da-DK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da-DK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10472511" y="1661385"/>
            <a:ext cx="3453559" cy="365125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anose="030804020302050B0404" pitchFamily="66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О. Ю. Васильева</a:t>
            </a:r>
          </a:p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министр просвещения </a:t>
            </a:r>
            <a:b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428" y="928383"/>
            <a:ext cx="6744314" cy="18921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Как Россия планирует войти в десятку ведущих стран по качеству общего образования.</a:t>
            </a:r>
            <a:endParaRPr lang="en-US" sz="1400" noProof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743568" y="2349013"/>
            <a:ext cx="11157920" cy="32102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ПЕРВОЕ и важнейшее направление - федеральный проект "Современная школа" включает обновление материально-технической базы, строительство новых школ, полную ликвидацию третьей смены, создание на селе сети из 25 пилотных школ нового типа, внедрение новых методов обучения, обновление образовательных программ.</a:t>
            </a:r>
          </a:p>
          <a:p>
            <a:pPr>
              <a:buClr>
                <a:srgbClr val="E24848"/>
              </a:buClr>
              <a:defRPr/>
            </a:pPr>
            <a:endParaRPr lang="ru-RU" sz="2000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Например, серьезно обновится предмет "Технология": уроки по нему будут проходить в том числе в детских технопарках. Цель поставлена - Россия должна войти в число 10 ведущих стран мира по качеству общего образования. Пока же, как показывает международное исследование PISA, мы находимся на 34-36-м месте</a:t>
            </a:r>
            <a:r>
              <a:rPr lang="ru-RU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FFFD858-D5A4-420F-9E1C-8CBA7206A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15002"/>
          <a:stretch>
            <a:fillRect/>
          </a:stretch>
        </p:blipFill>
        <p:spPr>
          <a:xfrm>
            <a:off x="8559505" y="136764"/>
            <a:ext cx="1962951" cy="1955800"/>
          </a:xfrm>
          <a:prstGeom prst="ellipse">
            <a:avLst/>
          </a:prstGeom>
          <a:ln w="349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285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7399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выпускников, сдававших ЕГЭ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8123120" y="283237"/>
            <a:ext cx="46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ЕГЭ-2019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EC651815-367E-4E92-B12A-A4100BD2E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243354"/>
              </p:ext>
            </p:extLst>
          </p:nvPr>
        </p:nvGraphicFramePr>
        <p:xfrm>
          <a:off x="1138105" y="1788541"/>
          <a:ext cx="9915789" cy="478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85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7399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Сравнение среднего балла</a:t>
            </a:r>
            <a:endParaRPr 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 - 2019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8123120" y="283237"/>
            <a:ext cx="46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ЕГЭ-2019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E96BC367-75B9-4A63-85A4-1BAF52C46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534849"/>
              </p:ext>
            </p:extLst>
          </p:nvPr>
        </p:nvGraphicFramePr>
        <p:xfrm>
          <a:off x="961173" y="1987415"/>
          <a:ext cx="10269653" cy="442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36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1" y="588212"/>
            <a:ext cx="8433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Сравнение среднего балла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 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8123120" y="283237"/>
            <a:ext cx="46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ЕГЭ-2019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13A9D309-FD0D-4EEB-8ECC-DF75FB605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584827"/>
              </p:ext>
            </p:extLst>
          </p:nvPr>
        </p:nvGraphicFramePr>
        <p:xfrm>
          <a:off x="864974" y="1333113"/>
          <a:ext cx="10132540" cy="517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7183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1435D84-1F47-49DC-8E11-63B49323C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23" y="2236573"/>
            <a:ext cx="6295265" cy="35407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1" y="588212"/>
            <a:ext cx="8433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Лучшие результаты ЕГЭ-2019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8123120" y="283237"/>
            <a:ext cx="46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ЕГЭ-2019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AB1B9D4-1B9E-407B-9C4F-C2599E0BDEC9}"/>
              </a:ext>
            </a:extLst>
          </p:cNvPr>
          <p:cNvSpPr/>
          <p:nvPr/>
        </p:nvSpPr>
        <p:spPr>
          <a:xfrm>
            <a:off x="726798" y="117312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Русский язык 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100 баллов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89 баллов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87 баллов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Обществознание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84 балла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Математика (профильный уровень)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76баллов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Информатика</a:t>
            </a:r>
            <a:r>
              <a:rPr lang="ru-RU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84 балла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Английский язык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80 баллов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4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1" y="588212"/>
            <a:ext cx="8433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ГИА в 9 классах в 2018-2019 учебном году в школе № 56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8123120" y="283237"/>
            <a:ext cx="46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ГИА 9 - 2019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AB1B9D4-1B9E-407B-9C4F-C2599E0BDEC9}"/>
              </a:ext>
            </a:extLst>
          </p:cNvPr>
          <p:cNvSpPr/>
          <p:nvPr/>
        </p:nvSpPr>
        <p:spPr>
          <a:xfrm>
            <a:off x="723311" y="2071033"/>
            <a:ext cx="102742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Все учащиеся 9 классов успешно прошли экзаменационные испытания, 90 человек получили аттестаты об основном общем образовании обычного образца и 5 человек получили аттестаты </a:t>
            </a:r>
            <a:r>
              <a:rPr lang="ru-RU" sz="2000" b="1" dirty="0"/>
              <a:t>с отличием</a:t>
            </a:r>
            <a:r>
              <a:rPr lang="ru-RU" sz="2000" dirty="0"/>
              <a:t>. </a:t>
            </a:r>
            <a:endParaRPr lang="en-US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dirty="0"/>
              <a:t>Высоким  итогом ГИА-9 является то, что 17 девятиклассников получили максимально возможные баллы при сдаче обязательных экзаменов и экзаменов по выбору, а именно:</a:t>
            </a:r>
            <a:r>
              <a:rPr lang="ru-RU" sz="2000" dirty="0"/>
              <a:t>       </a:t>
            </a:r>
            <a:endParaRPr lang="en-US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1. русский язык, (</a:t>
            </a:r>
            <a:r>
              <a:rPr lang="ru-RU" sz="2000" b="1" dirty="0"/>
              <a:t>39 б. из 39б.)  - 6 человек , </a:t>
            </a:r>
            <a:endParaRPr lang="ru-RU" sz="2000" dirty="0"/>
          </a:p>
          <a:p>
            <a:pPr>
              <a:buNone/>
            </a:pPr>
            <a:r>
              <a:rPr lang="ru-RU" sz="2000" dirty="0"/>
              <a:t>2. математика (32б. из 32 б</a:t>
            </a:r>
            <a:r>
              <a:rPr lang="ru-RU" sz="2000" b="1" dirty="0"/>
              <a:t>.) 1 человек,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3</a:t>
            </a:r>
            <a:r>
              <a:rPr lang="ru-RU" sz="2000" dirty="0"/>
              <a:t>. информатика (22 б. из 22 б.) </a:t>
            </a:r>
            <a:r>
              <a:rPr lang="ru-RU" sz="2000" b="1" dirty="0"/>
              <a:t>– 8 человек, 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16</a:t>
            </a:r>
            <a:r>
              <a:rPr lang="ru-RU" sz="2000" dirty="0"/>
              <a:t>. химия (34 б. из 34 б.) – </a:t>
            </a:r>
            <a:r>
              <a:rPr lang="ru-RU" sz="2000" b="1" dirty="0"/>
              <a:t>1 человек, 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17</a:t>
            </a:r>
            <a:r>
              <a:rPr lang="ru-RU" sz="2000" dirty="0"/>
              <a:t>. география (32б. из 32 б.) – </a:t>
            </a:r>
            <a:r>
              <a:rPr lang="ru-RU" sz="2000" b="1" dirty="0"/>
              <a:t>1 человек</a:t>
            </a:r>
            <a:r>
              <a:rPr lang="ru-RU" sz="2000" dirty="0"/>
              <a:t>,  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1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1" y="588212"/>
            <a:ext cx="8433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ГИА по обязательному</a:t>
            </a:r>
            <a:endParaRPr lang="en-US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5875">
              <a:buNone/>
            </a:pPr>
            <a:r>
              <a:rPr lang="ru-RU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предмету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8123120" y="283237"/>
            <a:ext cx="46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ГИА 9 - 2019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D3D90542-AEE8-46DC-BC9F-5C024FBE9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78836"/>
              </p:ext>
            </p:extLst>
          </p:nvPr>
        </p:nvGraphicFramePr>
        <p:xfrm>
          <a:off x="852616" y="1788541"/>
          <a:ext cx="8099939" cy="4602673"/>
        </p:xfrm>
        <a:graphic>
          <a:graphicData uri="http://schemas.openxmlformats.org/drawingml/2006/table">
            <a:tbl>
              <a:tblPr/>
              <a:tblGrid>
                <a:gridCol w="631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8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17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7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17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6327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30956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Класс 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Число участников </a:t>
                      </a:r>
                    </a:p>
                  </a:txBody>
                  <a:tcPr marL="65983" marR="65983" marT="916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err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Справляемость</a:t>
                      </a: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( школа № 56)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Качество         (школа № 56)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Средний балл (школа № 56)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err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Справляемость</a:t>
                      </a: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(Ярославская область)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Качество (Ярославская область)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Средний балл (Ярославская область)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77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9-А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76%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16.6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177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9-Б 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27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89%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21, 4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77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9-Г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23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83%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19.2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77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9-Д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20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90%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18,3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6020"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Итого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95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83% 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75%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5983" marR="65983" marT="9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19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18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1F497D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 98%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1F497D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56 %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1F497D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15,6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84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1" y="588212"/>
            <a:ext cx="8433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ГИА по обязательному</a:t>
            </a:r>
            <a:endParaRPr lang="en-US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5875">
              <a:buNone/>
            </a:pPr>
            <a:r>
              <a:rPr lang="ru-RU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предмету </a:t>
            </a:r>
            <a:r>
              <a:rPr lang="ru-RU" sz="3600" b="1" dirty="0"/>
              <a:t>русский язык</a:t>
            </a:r>
            <a:r>
              <a:rPr lang="ru-RU" sz="3600" dirty="0"/>
              <a:t> </a:t>
            </a:r>
            <a:endParaRPr lang="ru-RU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8123120" y="283237"/>
            <a:ext cx="46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ГИА 9 - 2019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5" name="Содержимое 3">
            <a:extLst>
              <a:ext uri="{FF2B5EF4-FFF2-40B4-BE49-F238E27FC236}">
                <a16:creationId xmlns="" xmlns:a16="http://schemas.microsoft.com/office/drawing/2014/main" id="{9794AF81-FEAC-40A7-A466-F04375D2E5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855567"/>
              </p:ext>
            </p:extLst>
          </p:nvPr>
        </p:nvGraphicFramePr>
        <p:xfrm>
          <a:off x="864973" y="1902368"/>
          <a:ext cx="8026782" cy="4700048"/>
        </p:xfrm>
        <a:graphic>
          <a:graphicData uri="http://schemas.openxmlformats.org/drawingml/2006/table">
            <a:tbl>
              <a:tblPr/>
              <a:tblGrid>
                <a:gridCol w="766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8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62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69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65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66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765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31707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класс 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Число участников 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err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Справляемость</a:t>
                      </a:r>
                      <a:r>
                        <a:rPr lang="ru-RU" sz="18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( школа № 56)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Качество          (школа № 56)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Средний балл (школа № 56)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Справляемость (Ярославская область)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Качество (Ярославская область)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Средний балл (Ярославская область)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66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9-А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84 %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32,2</a:t>
                      </a: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00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9-Б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27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96%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34,2</a:t>
                      </a: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28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9-Г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23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70%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30,6</a:t>
                      </a: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566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9-Д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20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70%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9826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Итого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95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 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81%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88%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32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32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1F497D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99 %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1F497D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72,1%</a:t>
                      </a:r>
                      <a:endParaRPr lang="ru-RU" sz="18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1F497D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30, 4</a:t>
                      </a:r>
                      <a:endParaRPr lang="ru-RU" sz="18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497" marR="63497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92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1" y="588212"/>
            <a:ext cx="8433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ГИА по предметам</a:t>
            </a:r>
            <a:endParaRPr lang="en-US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5875">
              <a:buNone/>
            </a:pP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по выбору 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981259" y="-1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8123120" y="283237"/>
            <a:ext cx="46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ГИА 9 - 2019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3D98A079-6095-4A12-994D-EC68B2DFE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50988"/>
              </p:ext>
            </p:extLst>
          </p:nvPr>
        </p:nvGraphicFramePr>
        <p:xfrm>
          <a:off x="824869" y="1717049"/>
          <a:ext cx="9602818" cy="4857262"/>
        </p:xfrm>
        <a:graphic>
          <a:graphicData uri="http://schemas.openxmlformats.org/drawingml/2006/table">
            <a:tbl>
              <a:tblPr/>
              <a:tblGrid>
                <a:gridCol w="284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79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44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65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29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29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1410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1410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28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№ 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Предмет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Число участников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err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Справляемость</a:t>
                      </a:r>
                      <a:r>
                        <a:rPr lang="ru-RU" sz="1200" b="1" kern="1200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( школа № 56)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Качество          (школа № 56)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Средний балл (школа № 56)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Справляемость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(ЯО)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Качество (ЯО)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Средний балл (ЯО)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Английский язык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100 %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60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63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99,8%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84,1% 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56,4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Обществознание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44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52 %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63,3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25,5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97,7%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44,1%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23,8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Информатика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36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92%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18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12,9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99,1%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66,8%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14,1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География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64 %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71,4%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21,6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21,4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97,4%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53 %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20,1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Химия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43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86%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83%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99,9%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83 %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24,4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Биология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16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75 %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51,4 %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29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25,3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98%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42,2%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24,4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7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Физика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15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60 %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24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22,6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99,7%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62,6%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22,6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9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Литература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18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23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100%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75,7% 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24,1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43285" marR="43285" marT="6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72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1" y="588212"/>
            <a:ext cx="8433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Математика</a:t>
            </a: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6A4E5993-F992-41B2-9C78-5FB19C7A6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07516"/>
              </p:ext>
            </p:extLst>
          </p:nvPr>
        </p:nvGraphicFramePr>
        <p:xfrm>
          <a:off x="924306" y="1384140"/>
          <a:ext cx="7854928" cy="5586651"/>
        </p:xfrm>
        <a:graphic>
          <a:graphicData uri="http://schemas.openxmlformats.org/drawingml/2006/table">
            <a:tbl>
              <a:tblPr/>
              <a:tblGrid>
                <a:gridCol w="144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9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45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8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807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27681">
                <a:tc gridSpan="10">
                  <a:txBody>
                    <a:bodyPr/>
                    <a:lstStyle/>
                    <a:p>
                      <a:pPr marL="9525" algn="ctr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Статистика по отметкам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273">
                <a:tc gridSpan="10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310">
                <a:tc gridSpan="10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Максимальный первичный балл: 20</a:t>
                      </a:r>
                      <a:endParaRPr lang="ru-RU" sz="16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273">
                <a:tc gridSpan="10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530">
                <a:tc rowSpan="2" gridSpan="3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ОО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Кол-во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уч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.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Распределение групп баллов в %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Отметки о наличии рисков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69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2517">
                <a:tc gridSpan="8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9026"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Вся выборка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1548189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2.4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18.6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43.5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35.5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248"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Ярославская обл.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12277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1.7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15.6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43.6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39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946"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город Ярославль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6063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1.3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13.2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42.9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42.6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(sch763010) МОУ средняя школа № 56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108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0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18.5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48.1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33.3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947">
                <a:tc gridSpan="2">
                  <a:txBody>
                    <a:bodyPr/>
                    <a:lstStyle/>
                    <a:p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gridSpan="7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3646">
                <a:tc gridSpan="10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Общая гистограмма отметок</a:t>
                      </a:r>
                      <a:endParaRPr lang="ru-RU" sz="1400" b="1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47758">
                <a:tc gridSpan="10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72E2B611-7C68-406C-A2D2-89EC9F1C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306" y="4177319"/>
            <a:ext cx="7118524" cy="23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13BBF05-83A6-455B-A96C-9DD6187F2C6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начальная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172552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Гистограмма соответствия отметок за выполненную работу и отметок по журналу</a:t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начальная школа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C5265D65-F0E1-4DE6-BA8C-036CB683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430" y="2454750"/>
            <a:ext cx="9184965" cy="37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58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26" name="Freeform 25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743568" y="631119"/>
            <a:ext cx="9525000" cy="8544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 spc="-1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5400" dirty="0">
                <a:solidFill>
                  <a:srgbClr val="00B050"/>
                </a:solidFill>
                <a:latin typeface="Montserrat" panose="00000500000000000000" pitchFamily="2" charset="0"/>
              </a:rPr>
              <a:t>Девять заданий </a:t>
            </a:r>
          </a:p>
          <a:p>
            <a:pPr>
              <a:lnSpc>
                <a:spcPts val="5000"/>
              </a:lnSpc>
            </a:pPr>
            <a:r>
              <a:rPr lang="ru-RU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министра Васильевой</a:t>
            </a:r>
            <a:r>
              <a:rPr lang="da-DK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da-DK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10472511" y="1661385"/>
            <a:ext cx="3453559" cy="365125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anose="030804020302050B0404" pitchFamily="66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О. Ю. Васильева</a:t>
            </a:r>
          </a:p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министр просвещения </a:t>
            </a:r>
            <a:b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428" y="928383"/>
            <a:ext cx="6744314" cy="18921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Как Россия планирует войти в десятку ведущих стран по качеству общего образования.</a:t>
            </a:r>
            <a:endParaRPr lang="en-US" sz="1400" noProof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743568" y="2349013"/>
            <a:ext cx="11157920" cy="32102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ВТОРОЙ федеральный проект - "Успех каждого ребенка". Это, в первую очередь, дополнительное образование, профориентация и поддержка талантливых детей. Планируется, что детские технопарки "Кванториум" появятся в каждом регионе. Кроме того, в каждом субъекте РФ к 2024 году будут созданы центры выявления и поддержки талантов. Они будут учитывать опыт образовательного фонда "Талант и успех" - сочинского "Сириуса". Также будет создано не менее 100 центров развития современных компетенций детей на базе университетов.</a:t>
            </a:r>
          </a:p>
          <a:p>
            <a:pPr>
              <a:buClr>
                <a:srgbClr val="E24848"/>
              </a:buClr>
              <a:defRPr/>
            </a:pPr>
            <a:endParaRPr lang="ru-RU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ru-RU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"С сентября этого года мы запускаем большой профориентационный проект "Билет в будущее", рассчитанный на школьников 6-11 классов, - рассказала Ольга Васильева. - Поддержка ранней профориентации должна идти регионам через субсидии. Это большие деньги, такие же, как и "Кванториумы" - около миллиарда рублей в год".</a:t>
            </a:r>
            <a:endParaRPr lang="ru-RU" sz="1200" noProof="1">
              <a:solidFill>
                <a:schemeClr val="tx1">
                  <a:lumMod val="85000"/>
                  <a:lumOff val="1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FFFD858-D5A4-420F-9E1C-8CBA7206A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15002"/>
          <a:stretch>
            <a:fillRect/>
          </a:stretch>
        </p:blipFill>
        <p:spPr>
          <a:xfrm>
            <a:off x="8559505" y="136764"/>
            <a:ext cx="1962951" cy="1955800"/>
          </a:xfrm>
          <a:prstGeom prst="ellipse">
            <a:avLst/>
          </a:prstGeom>
          <a:ln w="349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0075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по классам</a:t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начальная школа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="" xmlns:a16="http://schemas.microsoft.com/office/drawing/2014/main" id="{33A8EA26-9BFF-48E1-B00F-297547679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515888"/>
              </p:ext>
            </p:extLst>
          </p:nvPr>
        </p:nvGraphicFramePr>
        <p:xfrm>
          <a:off x="1295400" y="1875975"/>
          <a:ext cx="6621115" cy="393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31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2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888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7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934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87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4в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87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294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Русский язык</a:t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начальная школа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8A6187CA-C537-4FAE-B71A-77873B1D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54120"/>
              </p:ext>
            </p:extLst>
          </p:nvPr>
        </p:nvGraphicFramePr>
        <p:xfrm>
          <a:off x="806312" y="1346295"/>
          <a:ext cx="7854928" cy="5586651"/>
        </p:xfrm>
        <a:graphic>
          <a:graphicData uri="http://schemas.openxmlformats.org/drawingml/2006/table">
            <a:tbl>
              <a:tblPr/>
              <a:tblGrid>
                <a:gridCol w="144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9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45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8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807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27681">
                <a:tc gridSpan="10">
                  <a:txBody>
                    <a:bodyPr/>
                    <a:lstStyle/>
                    <a:p>
                      <a:pPr marL="9525" algn="ctr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Статистика по отметкам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273">
                <a:tc gridSpan="10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310">
                <a:tc gridSpan="10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Максимальный первичный балл: 38</a:t>
                      </a:r>
                      <a:endParaRPr lang="ru-RU" sz="16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273">
                <a:tc gridSpan="10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530">
                <a:tc rowSpan="2" gridSpan="3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ОО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Кол-во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уч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.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Распределение групп баллов в %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Отметки о наличии рисков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69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2517">
                <a:tc gridSpan="8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9026"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Вся выборка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1538281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4.7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25.7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46.9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22.7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248"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Ярославская обл.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12367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3.9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49.8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21.3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946"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город Ярославль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6165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3.9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22.8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49.7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23.5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(sch763010) МОУ средняя школа № 56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108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1.9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25.9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50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22.2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947">
                <a:tc gridSpan="9">
                  <a:txBody>
                    <a:bodyPr/>
                    <a:lstStyle/>
                    <a:p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92" marR="6392" marT="0" marB="0"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3646">
                <a:tc gridSpan="10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Общая гистограмма отметок</a:t>
                      </a:r>
                      <a:endParaRPr lang="ru-RU" sz="1400" b="1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47758">
                <a:tc gridSpan="10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08D63D3E-9519-4412-8588-BECEABAA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200" y="4215316"/>
            <a:ext cx="676819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45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Гистограмма соответствия отметок за выполненную работу и отметок по журналу</a:t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начальная школа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31FAA93A-42CD-4CE9-BB16-7FE3AB0E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392" y="2476055"/>
            <a:ext cx="8511446" cy="37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353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по классам</a:t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начальная школа</a:t>
            </a:r>
          </a:p>
        </p:txBody>
      </p:sp>
      <p:graphicFrame>
        <p:nvGraphicFramePr>
          <p:cNvPr id="14" name="Объект 3">
            <a:extLst>
              <a:ext uri="{FF2B5EF4-FFF2-40B4-BE49-F238E27FC236}">
                <a16:creationId xmlns="" xmlns:a16="http://schemas.microsoft.com/office/drawing/2014/main" id="{E12E4FE0-50BB-48FA-90D6-1CC488E2BB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212826"/>
              </p:ext>
            </p:extLst>
          </p:nvPr>
        </p:nvGraphicFramePr>
        <p:xfrm>
          <a:off x="1309817" y="2103613"/>
          <a:ext cx="6579944" cy="365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1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6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3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044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9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1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9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4в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99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58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Окружающий мир</a:t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начальная школа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907F357A-AF7B-4B4E-A366-24FAF2F45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96380"/>
              </p:ext>
            </p:extLst>
          </p:nvPr>
        </p:nvGraphicFramePr>
        <p:xfrm>
          <a:off x="875996" y="1269160"/>
          <a:ext cx="7636514" cy="5337327"/>
        </p:xfrm>
        <a:graphic>
          <a:graphicData uri="http://schemas.openxmlformats.org/drawingml/2006/table">
            <a:tbl>
              <a:tblPr/>
              <a:tblGrid>
                <a:gridCol w="269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50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08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72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972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98808">
                <a:tc gridSpan="11">
                  <a:txBody>
                    <a:bodyPr/>
                    <a:lstStyle/>
                    <a:p>
                      <a:pPr marL="9525" algn="ctr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Статистика по отметкам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773">
                <a:tc gridSpan="11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183">
                <a:tc gridSpan="11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Максимальный первичный балл: 32</a:t>
                      </a:r>
                      <a:endParaRPr lang="ru-RU" sz="16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773">
                <a:tc gridSpan="11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191">
                <a:tc rowSpan="2" gridSpan="4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ОО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Кол-во уч.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Распределение групп баллов в %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Отметки о наличии рисков</a:t>
                      </a:r>
                      <a:endParaRPr lang="ru-RU" sz="105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766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3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4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7518">
                <a:tc gridSpan="9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520">
                <a:tc gridSpan="4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Вся выборка</a:t>
                      </a: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1538335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0.94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20.2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55.6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23.3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2108">
                <a:tc rowSpan="3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Ярославская обл.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12279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0.55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17.8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56.1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25.5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город Ярославль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6036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0.66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15.9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55.1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28.4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(sch763010) МОУ средняя школа № 56</a:t>
                      </a:r>
                      <a:endParaRPr lang="ru-RU" sz="12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107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0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15.9</a:t>
                      </a:r>
                      <a:endParaRPr lang="ru-RU" sz="140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59.8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24.3</a:t>
                      </a:r>
                      <a:endParaRPr lang="ru-RU" sz="14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8646">
                <a:tc gridSpan="10">
                  <a:txBody>
                    <a:bodyPr/>
                    <a:lstStyle/>
                    <a:p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92" marR="6392" marT="0" marB="0"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4414">
                <a:tc gridSpan="11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Общая гистограмма отметок</a:t>
                      </a:r>
                      <a:endParaRPr lang="ru-RU" sz="1400" b="1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62717">
                <a:tc gridSpan="1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E08604EE-317B-40B9-9ABB-40B58016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562" y="4104066"/>
            <a:ext cx="670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96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Гистограмма соответствия отметок за выполненную работу и отметок по журналу</a:t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начальная школа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A2EC8F5D-2381-4E81-9793-79A0A5E67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040" y="2382232"/>
            <a:ext cx="9039067" cy="39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82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по классам</a:t>
            </a: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начальная школа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="" xmlns:a16="http://schemas.microsoft.com/office/drawing/2014/main" id="{D382B38D-EC2B-4209-A244-3DB125AD0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877750"/>
              </p:ext>
            </p:extLst>
          </p:nvPr>
        </p:nvGraphicFramePr>
        <p:xfrm>
          <a:off x="1569309" y="1970200"/>
          <a:ext cx="6302705" cy="380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5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2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49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8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70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8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4в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8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09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проведения ВПР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025DEF-B379-4312-84A6-5CE4DBFD151F}"/>
              </a:ext>
            </a:extLst>
          </p:cNvPr>
          <p:cNvSpPr/>
          <p:nvPr/>
        </p:nvSpPr>
        <p:spPr>
          <a:xfrm>
            <a:off x="904206" y="2161819"/>
            <a:ext cx="10068594" cy="32102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Всероссийские проверочные работы (далее — ВПР) — это новая процедура оценки качества общего образования. В настоящее время в школах России идет ее апробация.</a:t>
            </a:r>
          </a:p>
          <a:p>
            <a:pPr>
              <a:buClr>
                <a:srgbClr val="E24848"/>
              </a:buClr>
              <a:defRPr/>
            </a:pPr>
            <a:endParaRPr lang="ru-RU" sz="2400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ru-RU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Проведение ВПР направлено: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на обеспечение единства образовательного пространства РФ;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поддержку введения ФГОС за счет предоставления образовательным организациям единых проверочных материалов и единых критериев оценивания учебных достижений</a:t>
            </a: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02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Русский язык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="" xmlns:a16="http://schemas.microsoft.com/office/drawing/2014/main" id="{3F8C60B4-6BC4-4ED9-9506-117A7E48A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568628"/>
              </p:ext>
            </p:extLst>
          </p:nvPr>
        </p:nvGraphicFramePr>
        <p:xfrm>
          <a:off x="1050325" y="1832650"/>
          <a:ext cx="7680870" cy="413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35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5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5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35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95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97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280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6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4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5б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6б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6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56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5д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6д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239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 </a:t>
                      </a:r>
                      <a:r>
                        <a:rPr lang="ru-RU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80,61%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47,96%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61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Русский язык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pic>
        <p:nvPicPr>
          <p:cNvPr id="14" name="Объект 3">
            <a:extLst>
              <a:ext uri="{FF2B5EF4-FFF2-40B4-BE49-F238E27FC236}">
                <a16:creationId xmlns="" xmlns:a16="http://schemas.microsoft.com/office/drawing/2014/main" id="{6B262D69-2394-40FC-8134-E2080D418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0632"/>
          <a:stretch>
            <a:fillRect/>
          </a:stretch>
        </p:blipFill>
        <p:spPr>
          <a:xfrm>
            <a:off x="739250" y="1221127"/>
            <a:ext cx="5809518" cy="32890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3E47D2A-11F1-46C0-AA89-43FA0FE13FBA}"/>
              </a:ext>
            </a:extLst>
          </p:cNvPr>
          <p:cNvSpPr txBox="1"/>
          <p:nvPr/>
        </p:nvSpPr>
        <p:spPr>
          <a:xfrm>
            <a:off x="2030021" y="2306378"/>
            <a:ext cx="1440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2017-2018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EBDEBCF-F22A-415A-AFFE-9A458F3F2CD2}"/>
              </a:ext>
            </a:extLst>
          </p:cNvPr>
          <p:cNvSpPr txBox="1"/>
          <p:nvPr/>
        </p:nvSpPr>
        <p:spPr>
          <a:xfrm>
            <a:off x="7325453" y="3648676"/>
            <a:ext cx="408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Статистика по отметкам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26D78EF-34ED-4B98-9829-C2A135702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9153"/>
          <a:stretch>
            <a:fillRect/>
          </a:stretch>
        </p:blipFill>
        <p:spPr>
          <a:xfrm>
            <a:off x="723313" y="3837562"/>
            <a:ext cx="5970712" cy="28083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99A4DE-F095-452D-80DF-D3962F9951D5}"/>
              </a:ext>
            </a:extLst>
          </p:cNvPr>
          <p:cNvSpPr txBox="1"/>
          <p:nvPr/>
        </p:nvSpPr>
        <p:spPr>
          <a:xfrm>
            <a:off x="1865038" y="499329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342329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26" name="Freeform 25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743568" y="631119"/>
            <a:ext cx="9525000" cy="8544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 spc="-1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5400" dirty="0">
                <a:solidFill>
                  <a:srgbClr val="00B050"/>
                </a:solidFill>
                <a:latin typeface="Montserrat" panose="00000500000000000000" pitchFamily="2" charset="0"/>
              </a:rPr>
              <a:t>Девять заданий </a:t>
            </a:r>
          </a:p>
          <a:p>
            <a:pPr>
              <a:lnSpc>
                <a:spcPts val="5000"/>
              </a:lnSpc>
            </a:pPr>
            <a:r>
              <a:rPr lang="ru-RU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министра Васильевой</a:t>
            </a:r>
            <a:r>
              <a:rPr lang="da-DK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da-DK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10472511" y="1661385"/>
            <a:ext cx="3453559" cy="365125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anose="030804020302050B0404" pitchFamily="66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О. Ю. Васильева</a:t>
            </a:r>
          </a:p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министр просвещения </a:t>
            </a:r>
            <a:b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428" y="928383"/>
            <a:ext cx="6744314" cy="18921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Как Россия планирует войти в десятку ведущих стран по качеству общего образования.</a:t>
            </a:r>
            <a:endParaRPr lang="en-US" sz="1400" noProof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743568" y="2349013"/>
            <a:ext cx="11157920" cy="32102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Третий проект - "Современные родители". Будет создан единый федеральный портал для мам и пап, где они смогут получить консультацию, связаться с педагогами, получить психологическую помощь. </a:t>
            </a:r>
          </a:p>
          <a:p>
            <a:pPr>
              <a:buClr>
                <a:srgbClr val="E24848"/>
              </a:buClr>
              <a:defRPr/>
            </a:pPr>
            <a:endParaRPr lang="ru-RU" sz="2400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ru-RU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К 2024 году во всех регионах начнут работу центры скорой психолого-педагогической помощи родителям: на это некоммерческим организациям будут выделяться субсидии. Пока, по словам Ольги Васильевой, в России работает около ста таких мини-центров.</a:t>
            </a:r>
          </a:p>
          <a:p>
            <a:pPr>
              <a:buClr>
                <a:srgbClr val="E24848"/>
              </a:buClr>
              <a:defRPr/>
            </a:pPr>
            <a:endParaRPr lang="ru-RU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FFFD858-D5A4-420F-9E1C-8CBA7206A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15002"/>
          <a:stretch>
            <a:fillRect/>
          </a:stretch>
        </p:blipFill>
        <p:spPr>
          <a:xfrm>
            <a:off x="8559505" y="136764"/>
            <a:ext cx="1962951" cy="1955800"/>
          </a:xfrm>
          <a:prstGeom prst="ellipse">
            <a:avLst/>
          </a:prstGeom>
          <a:ln w="349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2480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Математика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FCAD9D1B-6639-490F-9817-F95BBF496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76843"/>
              </p:ext>
            </p:extLst>
          </p:nvPr>
        </p:nvGraphicFramePr>
        <p:xfrm>
          <a:off x="723312" y="1460812"/>
          <a:ext cx="7099707" cy="280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Документ" r:id="rId4" imgW="6838737" imgH="2704306" progId="Word.Document.12">
                  <p:embed/>
                </p:oleObj>
              </mc:Choice>
              <mc:Fallback>
                <p:oleObj name="Документ" r:id="rId4" imgW="6838737" imgH="2704306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12" y="1460812"/>
                        <a:ext cx="7099707" cy="2806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="" xmlns:a16="http://schemas.microsoft.com/office/drawing/2014/main" id="{9DE4A045-8AAB-4BF7-B152-1171D1506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819038"/>
              </p:ext>
            </p:extLst>
          </p:nvPr>
        </p:nvGraphicFramePr>
        <p:xfrm>
          <a:off x="854194" y="3800364"/>
          <a:ext cx="8062898" cy="283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Документ" r:id="rId7" imgW="6838737" imgH="2402866" progId="Word.Document.12">
                  <p:embed/>
                </p:oleObj>
              </mc:Choice>
              <mc:Fallback>
                <p:oleObj name="Документ" r:id="rId7" imgW="6838737" imgH="2402866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194" y="3800364"/>
                        <a:ext cx="8062898" cy="2833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B072E7A-030F-468F-B9F0-771BEE1A8A33}"/>
              </a:ext>
            </a:extLst>
          </p:cNvPr>
          <p:cNvSpPr txBox="1"/>
          <p:nvPr/>
        </p:nvSpPr>
        <p:spPr>
          <a:xfrm>
            <a:off x="1609185" y="189114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2017-2018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34534EF-A8F9-4548-88A7-27883FF2A511}"/>
              </a:ext>
            </a:extLst>
          </p:cNvPr>
          <p:cNvSpPr txBox="1"/>
          <p:nvPr/>
        </p:nvSpPr>
        <p:spPr>
          <a:xfrm>
            <a:off x="2085096" y="4338586"/>
            <a:ext cx="1103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DADAFD0-1FB3-49E3-A878-7DE69E205871}"/>
              </a:ext>
            </a:extLst>
          </p:cNvPr>
          <p:cNvSpPr txBox="1"/>
          <p:nvPr/>
        </p:nvSpPr>
        <p:spPr>
          <a:xfrm>
            <a:off x="7378826" y="3716862"/>
            <a:ext cx="408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Статистика по отметкам</a:t>
            </a:r>
          </a:p>
        </p:txBody>
      </p:sp>
    </p:spTree>
    <p:extLst>
      <p:ext uri="{BB962C8B-B14F-4D97-AF65-F5344CB8AC3E}">
        <p14:creationId xmlns:p14="http://schemas.microsoft.com/office/powerpoint/2010/main" val="295921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Математика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22" name="Объект 3">
            <a:extLst>
              <a:ext uri="{FF2B5EF4-FFF2-40B4-BE49-F238E27FC236}">
                <a16:creationId xmlns="" xmlns:a16="http://schemas.microsoft.com/office/drawing/2014/main" id="{67ADE63D-96A7-4470-8CAD-EC7567F24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166170"/>
              </p:ext>
            </p:extLst>
          </p:nvPr>
        </p:nvGraphicFramePr>
        <p:xfrm>
          <a:off x="1396313" y="1701979"/>
          <a:ext cx="7015700" cy="4396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39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39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39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39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4283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418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590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18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18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88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 </a:t>
                      </a:r>
                      <a:r>
                        <a:rPr lang="ru-RU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87,88%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94.44%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53,58%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64.44%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30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История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012AFBF-4D0F-41C9-A49B-9EFBE5E7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1010"/>
          <a:stretch>
            <a:fillRect/>
          </a:stretch>
        </p:blipFill>
        <p:spPr>
          <a:xfrm>
            <a:off x="780664" y="1168515"/>
            <a:ext cx="6197332" cy="30708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16065E4-5925-479A-B1F0-2A3410333A75}"/>
              </a:ext>
            </a:extLst>
          </p:cNvPr>
          <p:cNvSpPr txBox="1"/>
          <p:nvPr/>
        </p:nvSpPr>
        <p:spPr>
          <a:xfrm>
            <a:off x="2153460" y="1767203"/>
            <a:ext cx="1395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2017-2018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1101CB9-EB5D-406B-A993-5C6A88307BEC}"/>
              </a:ext>
            </a:extLst>
          </p:cNvPr>
          <p:cNvSpPr txBox="1"/>
          <p:nvPr/>
        </p:nvSpPr>
        <p:spPr>
          <a:xfrm>
            <a:off x="7604419" y="3621095"/>
            <a:ext cx="408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Статистика по отметкам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D261F35-4A5E-478A-845A-25117C900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4141"/>
          <a:stretch>
            <a:fillRect/>
          </a:stretch>
        </p:blipFill>
        <p:spPr>
          <a:xfrm>
            <a:off x="929324" y="3695110"/>
            <a:ext cx="6696744" cy="32790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8541751-A97B-4AD1-8D2D-42C2D7E86BC1}"/>
              </a:ext>
            </a:extLst>
          </p:cNvPr>
          <p:cNvSpPr txBox="1"/>
          <p:nvPr/>
        </p:nvSpPr>
        <p:spPr>
          <a:xfrm>
            <a:off x="2225468" y="4358775"/>
            <a:ext cx="1395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189104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История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22" name="Объект 3">
            <a:extLst>
              <a:ext uri="{FF2B5EF4-FFF2-40B4-BE49-F238E27FC236}">
                <a16:creationId xmlns="" xmlns:a16="http://schemas.microsoft.com/office/drawing/2014/main" id="{C7A9D583-2447-4A46-ABA2-71BE358CE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300395"/>
              </p:ext>
            </p:extLst>
          </p:nvPr>
        </p:nvGraphicFramePr>
        <p:xfrm>
          <a:off x="1749134" y="1874391"/>
          <a:ext cx="6903720" cy="4129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6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7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72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72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72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2684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7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90,5%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47,5%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 </a:t>
                      </a:r>
                      <a:r>
                        <a:rPr lang="ru-RU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95,88%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93,55%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61,85%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69,84%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47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Биология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539B940-6721-471B-9452-025A19229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0521"/>
          <a:stretch>
            <a:fillRect/>
          </a:stretch>
        </p:blipFill>
        <p:spPr>
          <a:xfrm>
            <a:off x="886837" y="3884746"/>
            <a:ext cx="6106974" cy="31858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AC474A1-99DD-4D1C-B43D-ABB9B140C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1006"/>
          <a:stretch>
            <a:fillRect/>
          </a:stretch>
        </p:blipFill>
        <p:spPr>
          <a:xfrm>
            <a:off x="775672" y="1234538"/>
            <a:ext cx="6087829" cy="29860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AD19AB0-ABC5-4AE6-9203-8684403DD930}"/>
              </a:ext>
            </a:extLst>
          </p:cNvPr>
          <p:cNvSpPr txBox="1"/>
          <p:nvPr/>
        </p:nvSpPr>
        <p:spPr>
          <a:xfrm>
            <a:off x="2076845" y="1859492"/>
            <a:ext cx="144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2017-2018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6EAA177-EC1A-4C02-BD4F-094374DE4320}"/>
              </a:ext>
            </a:extLst>
          </p:cNvPr>
          <p:cNvSpPr txBox="1"/>
          <p:nvPr/>
        </p:nvSpPr>
        <p:spPr>
          <a:xfrm>
            <a:off x="2326997" y="4506831"/>
            <a:ext cx="1103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3FC82C7-E000-41EF-B7FB-6DA09C9BABBB}"/>
              </a:ext>
            </a:extLst>
          </p:cNvPr>
          <p:cNvSpPr txBox="1"/>
          <p:nvPr/>
        </p:nvSpPr>
        <p:spPr>
          <a:xfrm>
            <a:off x="7573501" y="3743640"/>
            <a:ext cx="408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Статистика по отметкам</a:t>
            </a:r>
          </a:p>
        </p:txBody>
      </p:sp>
    </p:spTree>
    <p:extLst>
      <p:ext uri="{BB962C8B-B14F-4D97-AF65-F5344CB8AC3E}">
        <p14:creationId xmlns:p14="http://schemas.microsoft.com/office/powerpoint/2010/main" val="240730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Биология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14" name="Объект 3">
            <a:extLst>
              <a:ext uri="{FF2B5EF4-FFF2-40B4-BE49-F238E27FC236}">
                <a16:creationId xmlns="" xmlns:a16="http://schemas.microsoft.com/office/drawing/2014/main" id="{42A10339-03DD-430F-93E5-606DE8343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603167"/>
              </p:ext>
            </p:extLst>
          </p:nvPr>
        </p:nvGraphicFramePr>
        <p:xfrm>
          <a:off x="946053" y="1568925"/>
          <a:ext cx="7630034" cy="472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0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44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58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99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9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81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137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7944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269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5а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83,5%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111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6а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539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5б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111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6б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986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5г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44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6г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269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5д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944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6д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22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 </a:t>
                      </a:r>
                      <a:r>
                        <a:rPr lang="ru-RU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98,9%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90,9%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68,81%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44,19%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09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Обществознание 6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3E3DF14-91E7-438E-8404-D1326352AAF7}"/>
              </a:ext>
            </a:extLst>
          </p:cNvPr>
          <p:cNvSpPr txBox="1"/>
          <p:nvPr/>
        </p:nvSpPr>
        <p:spPr>
          <a:xfrm>
            <a:off x="52851" y="1521889"/>
            <a:ext cx="470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Статистика по отметкам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CF7E303-6C9C-4639-B027-57856547DC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8581"/>
          <a:stretch>
            <a:fillRect/>
          </a:stretch>
        </p:blipFill>
        <p:spPr>
          <a:xfrm>
            <a:off x="768092" y="2048055"/>
            <a:ext cx="5365830" cy="3001906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54E13C37-6D71-4636-A424-E01B1797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2" y="3899020"/>
            <a:ext cx="52673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6AB3D05-E619-4960-816C-37DEB756FC28}"/>
              </a:ext>
            </a:extLst>
          </p:cNvPr>
          <p:cNvSpPr/>
          <p:nvPr/>
        </p:nvSpPr>
        <p:spPr>
          <a:xfrm>
            <a:off x="6835012" y="3220195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Гистограмма соответствия отметок </a:t>
            </a:r>
            <a:b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2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Обществознание 6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23" name="Объект 3">
            <a:extLst>
              <a:ext uri="{FF2B5EF4-FFF2-40B4-BE49-F238E27FC236}">
                <a16:creationId xmlns="" xmlns:a16="http://schemas.microsoft.com/office/drawing/2014/main" id="{7BF79795-9932-4E6F-9A8F-821B45C17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924949"/>
              </p:ext>
            </p:extLst>
          </p:nvPr>
        </p:nvGraphicFramePr>
        <p:xfrm>
          <a:off x="2152649" y="1764221"/>
          <a:ext cx="5970877" cy="431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2684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7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93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96,55%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64,34%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8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География 6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A777EF-6AF3-4000-B838-531B2329B5A2}"/>
              </a:ext>
            </a:extLst>
          </p:cNvPr>
          <p:cNvSpPr txBox="1"/>
          <p:nvPr/>
        </p:nvSpPr>
        <p:spPr>
          <a:xfrm>
            <a:off x="300827" y="1616645"/>
            <a:ext cx="413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Статистика по отметкам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D36845F-8C48-482C-B9A0-75639D4409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0036"/>
          <a:stretch>
            <a:fillRect/>
          </a:stretch>
        </p:blipFill>
        <p:spPr>
          <a:xfrm>
            <a:off x="806883" y="2198734"/>
            <a:ext cx="5688632" cy="263820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2908E6C7-0BC4-4A92-90DB-A5C8DB9A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10" y="4229434"/>
            <a:ext cx="5477628" cy="22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45B823E-4A2B-4D40-A954-7D204C60A585}"/>
              </a:ext>
            </a:extLst>
          </p:cNvPr>
          <p:cNvSpPr/>
          <p:nvPr/>
        </p:nvSpPr>
        <p:spPr>
          <a:xfrm>
            <a:off x="6847777" y="3759495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Гистограмма соответствия отметок </a:t>
            </a:r>
            <a:b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3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География 6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22" name="Объект 3">
            <a:extLst>
              <a:ext uri="{FF2B5EF4-FFF2-40B4-BE49-F238E27FC236}">
                <a16:creationId xmlns="" xmlns:a16="http://schemas.microsoft.com/office/drawing/2014/main" id="{81A05223-66A5-4A26-BAF6-B047B058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514283"/>
              </p:ext>
            </p:extLst>
          </p:nvPr>
        </p:nvGraphicFramePr>
        <p:xfrm>
          <a:off x="2152649" y="1764221"/>
          <a:ext cx="5970877" cy="431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2684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7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69,9%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46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26" name="Freeform 25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743568" y="631119"/>
            <a:ext cx="9525000" cy="8544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 spc="-1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5400" dirty="0">
                <a:solidFill>
                  <a:srgbClr val="00B050"/>
                </a:solidFill>
                <a:latin typeface="Montserrat" panose="00000500000000000000" pitchFamily="2" charset="0"/>
              </a:rPr>
              <a:t>Девять заданий </a:t>
            </a:r>
          </a:p>
          <a:p>
            <a:pPr>
              <a:lnSpc>
                <a:spcPts val="5000"/>
              </a:lnSpc>
            </a:pPr>
            <a:r>
              <a:rPr lang="ru-RU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министра Васильевой</a:t>
            </a:r>
            <a:r>
              <a:rPr lang="da-DK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da-DK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10472511" y="1661385"/>
            <a:ext cx="3453559" cy="365125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anose="030804020302050B0404" pitchFamily="66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О. Ю. Васильева</a:t>
            </a:r>
          </a:p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министр просвещения </a:t>
            </a:r>
            <a:b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428" y="928383"/>
            <a:ext cx="6744314" cy="18921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Как Россия планирует войти в десятку ведущих стран по качеству общего образования.</a:t>
            </a:r>
            <a:endParaRPr lang="en-US" sz="1400" noProof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743568" y="2349013"/>
            <a:ext cx="11157920" cy="32102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Четвертый - "Цифровая образовательная среда". Его первая часть - техническая: школам нужен высокоскоростной интернет, электронные журналы, дневники, бухгалтерия, системы прохода и питания по электронным карточкам. </a:t>
            </a:r>
          </a:p>
          <a:p>
            <a:pPr>
              <a:buClr>
                <a:srgbClr val="E24848"/>
              </a:buClr>
              <a:defRPr/>
            </a:pPr>
            <a:endParaRPr lang="ru-RU" sz="2400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ru-RU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Вторая часть - Российская электронная школа, которая станет помощником учителю: виртуальные библиотеки, музеи, онлайн-курсы, 3D-лаборатории. Кроме того, в России впервые будет создан Центр цифровой трансформации образования, в котором будет идти аналитическая, организационная и экспертная работа в этой области.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FFFD858-D5A4-420F-9E1C-8CBA7206A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15002"/>
          <a:stretch>
            <a:fillRect/>
          </a:stretch>
        </p:blipFill>
        <p:spPr>
          <a:xfrm>
            <a:off x="8559505" y="136764"/>
            <a:ext cx="1962951" cy="1955800"/>
          </a:xfrm>
          <a:prstGeom prst="ellipse">
            <a:avLst/>
          </a:prstGeom>
          <a:ln w="349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684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Математика 5 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14" name="Объект 3">
            <a:extLst>
              <a:ext uri="{FF2B5EF4-FFF2-40B4-BE49-F238E27FC236}">
                <a16:creationId xmlns="" xmlns:a16="http://schemas.microsoft.com/office/drawing/2014/main" id="{52EF9A96-F27F-4669-B830-24EE37C96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421188"/>
              </p:ext>
            </p:extLst>
          </p:nvPr>
        </p:nvGraphicFramePr>
        <p:xfrm>
          <a:off x="1560341" y="1767474"/>
          <a:ext cx="6727470" cy="430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2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7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7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2684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88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7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5в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88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89,66%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51,7%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97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Русский язык 5  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="" xmlns:a16="http://schemas.microsoft.com/office/drawing/2014/main" id="{A3652C48-4679-4033-B303-2E72EB008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076714"/>
              </p:ext>
            </p:extLst>
          </p:nvPr>
        </p:nvGraphicFramePr>
        <p:xfrm>
          <a:off x="1886438" y="1727200"/>
          <a:ext cx="5970877" cy="430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2684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88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7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5в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88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85,23%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5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История 5 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14" name="Объект 3">
            <a:extLst>
              <a:ext uri="{FF2B5EF4-FFF2-40B4-BE49-F238E27FC236}">
                <a16:creationId xmlns="" xmlns:a16="http://schemas.microsoft.com/office/drawing/2014/main" id="{A34B0F90-E451-4ED1-BA1A-85A868853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855009"/>
              </p:ext>
            </p:extLst>
          </p:nvPr>
        </p:nvGraphicFramePr>
        <p:xfrm>
          <a:off x="2152649" y="1727200"/>
          <a:ext cx="5970877" cy="430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2684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88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7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5в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88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98,7%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70,4%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5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Предмет: Биология 5 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="" xmlns:a16="http://schemas.microsoft.com/office/drawing/2014/main" id="{7C7994C9-F375-470B-A1F3-FF1B030D5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046639"/>
              </p:ext>
            </p:extLst>
          </p:nvPr>
        </p:nvGraphicFramePr>
        <p:xfrm>
          <a:off x="2152649" y="1822753"/>
          <a:ext cx="5970877" cy="430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3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1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2684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 ВПР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Справились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88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5а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7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5б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5в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88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5г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2018-2019 </a:t>
                      </a:r>
                      <a:r>
                        <a:rPr lang="ru-RU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уч.год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98,72%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51,28%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9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Качество результатов ВПР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5 классах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D3D0535B-C792-4ECC-820D-2E4C3EB7A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698342"/>
              </p:ext>
            </p:extLst>
          </p:nvPr>
        </p:nvGraphicFramePr>
        <p:xfrm>
          <a:off x="1759131" y="2059069"/>
          <a:ext cx="8225299" cy="41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09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CAEC68-CEA2-45DA-AEAF-BCDBC1A5358C}"/>
              </a:ext>
            </a:extLst>
          </p:cNvPr>
          <p:cNvSpPr/>
          <p:nvPr/>
        </p:nvSpPr>
        <p:spPr>
          <a:xfrm>
            <a:off x="723312" y="588212"/>
            <a:ext cx="6619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Качество результатов ВПР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5875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5 классах</a:t>
            </a:r>
          </a:p>
        </p:txBody>
      </p:sp>
      <p:grpSp>
        <p:nvGrpSpPr>
          <p:cNvPr id="18" name="Group 30">
            <a:extLst>
              <a:ext uri="{FF2B5EF4-FFF2-40B4-BE49-F238E27FC236}">
                <a16:creationId xmlns="" xmlns:a16="http://schemas.microsoft.com/office/drawing/2014/main" id="{402A545B-4205-438F-A40F-620F115C9943}"/>
              </a:ext>
            </a:extLst>
          </p:cNvPr>
          <p:cNvGrpSpPr/>
          <p:nvPr/>
        </p:nvGrpSpPr>
        <p:grpSpPr>
          <a:xfrm>
            <a:off x="6548769" y="0"/>
            <a:ext cx="5643231" cy="2346249"/>
            <a:chOff x="0" y="0"/>
            <a:chExt cx="9143999" cy="1082440"/>
          </a:xfrm>
          <a:solidFill>
            <a:srgbClr val="5873E7"/>
          </a:solidFill>
        </p:grpSpPr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E0359BB0-DBA1-44D6-8803-CC1CA8EC15F6}"/>
                </a:ext>
              </a:extLst>
            </p:cNvPr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E218D490-2682-4763-8740-DA04C949E120}"/>
                </a:ext>
              </a:extLst>
            </p:cNvPr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175144A-C0A7-4524-B447-5DD6A9029CAB}"/>
              </a:ext>
            </a:extLst>
          </p:cNvPr>
          <p:cNvSpPr/>
          <p:nvPr/>
        </p:nvSpPr>
        <p:spPr>
          <a:xfrm>
            <a:off x="7532169" y="108503"/>
            <a:ext cx="465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400" b="1" dirty="0">
                <a:solidFill>
                  <a:schemeClr val="bg1"/>
                </a:solidFill>
              </a:rPr>
              <a:t>Результаты Всероссийских проверочных работ</a:t>
            </a:r>
            <a:endParaRPr lang="ru-RU" sz="2400" b="1" noProof="1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="" xmlns:a16="http://schemas.microsoft.com/office/drawing/2014/main" id="{434CA582-474E-4DA4-A0B5-A6CA0A334D9A}"/>
              </a:ext>
            </a:extLst>
          </p:cNvPr>
          <p:cNvGrpSpPr/>
          <p:nvPr/>
        </p:nvGrpSpPr>
        <p:grpSpPr>
          <a:xfrm>
            <a:off x="-1" y="6524474"/>
            <a:ext cx="12192001" cy="333526"/>
            <a:chOff x="0" y="6407452"/>
            <a:chExt cx="9144000" cy="333526"/>
          </a:xfrm>
        </p:grpSpPr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6FF05E53-7F17-476B-A247-3CAFBD7B04D9}"/>
                </a:ext>
              </a:extLst>
            </p:cNvPr>
            <p:cNvSpPr/>
            <p:nvPr/>
          </p:nvSpPr>
          <p:spPr>
            <a:xfrm>
              <a:off x="0" y="6407452"/>
              <a:ext cx="9144000" cy="29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E4623670-F6DD-496D-8169-3E3A101B17D5}"/>
                </a:ext>
              </a:extLst>
            </p:cNvPr>
            <p:cNvSpPr/>
            <p:nvPr/>
          </p:nvSpPr>
          <p:spPr>
            <a:xfrm>
              <a:off x="0" y="6443435"/>
              <a:ext cx="9144000" cy="297543"/>
            </a:xfrm>
            <a:custGeom>
              <a:avLst/>
              <a:gdLst>
                <a:gd name="connsiteX0" fmla="*/ 0 w 9144000"/>
                <a:gd name="connsiteY0" fmla="*/ 0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0 h 297543"/>
                <a:gd name="connsiteX0" fmla="*/ 0 w 9144000"/>
                <a:gd name="connsiteY0" fmla="*/ 146755 h 297543"/>
                <a:gd name="connsiteX1" fmla="*/ 9144000 w 9144000"/>
                <a:gd name="connsiteY1" fmla="*/ 0 h 297543"/>
                <a:gd name="connsiteX2" fmla="*/ 9144000 w 9144000"/>
                <a:gd name="connsiteY2" fmla="*/ 297543 h 297543"/>
                <a:gd name="connsiteX3" fmla="*/ 0 w 9144000"/>
                <a:gd name="connsiteY3" fmla="*/ 297543 h 297543"/>
                <a:gd name="connsiteX4" fmla="*/ 0 w 9144000"/>
                <a:gd name="connsiteY4" fmla="*/ 146755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97543">
                  <a:moveTo>
                    <a:pt x="0" y="146755"/>
                  </a:moveTo>
                  <a:lnTo>
                    <a:pt x="9144000" y="0"/>
                  </a:lnTo>
                  <a:lnTo>
                    <a:pt x="9144000" y="297543"/>
                  </a:lnTo>
                  <a:lnTo>
                    <a:pt x="0" y="297543"/>
                  </a:lnTo>
                  <a:lnTo>
                    <a:pt x="0" y="1467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BF3E2D-B0C0-4CBE-BD43-34D02D867102}"/>
              </a:ext>
            </a:extLst>
          </p:cNvPr>
          <p:cNvSpPr/>
          <p:nvPr/>
        </p:nvSpPr>
        <p:spPr>
          <a:xfrm>
            <a:off x="10446395" y="936477"/>
            <a:ext cx="193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2018-2019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основная школа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6336EEBF-1FC0-4750-97DA-825C54521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871538"/>
              </p:ext>
            </p:extLst>
          </p:nvPr>
        </p:nvGraphicFramePr>
        <p:xfrm>
          <a:off x="1541418" y="1803912"/>
          <a:ext cx="96403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62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8274C43-8E1B-4C83-BC8F-BA5D47577B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E378123-7DB5-46AA-BADE-FB1E0A7613BC}"/>
              </a:ext>
            </a:extLst>
          </p:cNvPr>
          <p:cNvSpPr/>
          <p:nvPr/>
        </p:nvSpPr>
        <p:spPr>
          <a:xfrm>
            <a:off x="-3" y="0"/>
            <a:ext cx="12192003" cy="6858000"/>
          </a:xfrm>
          <a:prstGeom prst="rect">
            <a:avLst/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-2" y="4965700"/>
            <a:ext cx="4878291" cy="1892300"/>
          </a:xfrm>
          <a:custGeom>
            <a:avLst/>
            <a:gdLst>
              <a:gd name="connsiteX0" fmla="*/ 9168019 w 9168888"/>
              <a:gd name="connsiteY0" fmla="*/ 1002142 h 1002142"/>
              <a:gd name="connsiteX1" fmla="*/ 0 w 9168888"/>
              <a:gd name="connsiteY1" fmla="*/ 1002142 h 1002142"/>
              <a:gd name="connsiteX2" fmla="*/ 0 w 9168888"/>
              <a:gd name="connsiteY2" fmla="*/ 0 h 1002142"/>
              <a:gd name="connsiteX3" fmla="*/ 9168888 w 9168888"/>
              <a:gd name="connsiteY3" fmla="*/ 840209 h 10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8888" h="1002142">
                <a:moveTo>
                  <a:pt x="9168019" y="1002142"/>
                </a:moveTo>
                <a:lnTo>
                  <a:pt x="0" y="1002142"/>
                </a:lnTo>
                <a:lnTo>
                  <a:pt x="0" y="0"/>
                </a:lnTo>
                <a:cubicBezTo>
                  <a:pt x="960091" y="652603"/>
                  <a:pt x="6044859" y="131162"/>
                  <a:pt x="9168888" y="84020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-3" y="5829170"/>
            <a:ext cx="5506071" cy="1028828"/>
          </a:xfrm>
          <a:custGeom>
            <a:avLst/>
            <a:gdLst>
              <a:gd name="connsiteX0" fmla="*/ 9143999 w 9143999"/>
              <a:gd name="connsiteY0" fmla="*/ 588514 h 588514"/>
              <a:gd name="connsiteX1" fmla="*/ 0 w 9143999"/>
              <a:gd name="connsiteY1" fmla="*/ 588514 h 588514"/>
              <a:gd name="connsiteX2" fmla="*/ 0 w 9143999"/>
              <a:gd name="connsiteY2" fmla="*/ 29103 h 588514"/>
              <a:gd name="connsiteX3" fmla="*/ 513079 w 9143999"/>
              <a:gd name="connsiteY3" fmla="*/ 95434 h 588514"/>
              <a:gd name="connsiteX4" fmla="*/ 8905328 w 9143999"/>
              <a:gd name="connsiteY4" fmla="*/ 474499 h 588514"/>
              <a:gd name="connsiteX5" fmla="*/ 9143999 w 9143999"/>
              <a:gd name="connsiteY5" fmla="*/ 565362 h 58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999" h="588514">
                <a:moveTo>
                  <a:pt x="9143999" y="588514"/>
                </a:moveTo>
                <a:lnTo>
                  <a:pt x="0" y="588514"/>
                </a:lnTo>
                <a:lnTo>
                  <a:pt x="0" y="29103"/>
                </a:lnTo>
                <a:lnTo>
                  <a:pt x="513079" y="95434"/>
                </a:lnTo>
                <a:cubicBezTo>
                  <a:pt x="3476173" y="442495"/>
                  <a:pt x="6075838" y="-540024"/>
                  <a:pt x="8905328" y="474499"/>
                </a:cubicBezTo>
                <a:lnTo>
                  <a:pt x="9143999" y="5653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 flipV="1">
            <a:off x="8024226" y="0"/>
            <a:ext cx="4167773" cy="1955800"/>
          </a:xfrm>
          <a:custGeom>
            <a:avLst/>
            <a:gdLst>
              <a:gd name="connsiteX0" fmla="*/ 9168019 w 9168888"/>
              <a:gd name="connsiteY0" fmla="*/ 1002142 h 1002142"/>
              <a:gd name="connsiteX1" fmla="*/ 0 w 9168888"/>
              <a:gd name="connsiteY1" fmla="*/ 1002142 h 1002142"/>
              <a:gd name="connsiteX2" fmla="*/ 0 w 9168888"/>
              <a:gd name="connsiteY2" fmla="*/ 0 h 1002142"/>
              <a:gd name="connsiteX3" fmla="*/ 9168888 w 9168888"/>
              <a:gd name="connsiteY3" fmla="*/ 840209 h 10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8888" h="1002142">
                <a:moveTo>
                  <a:pt x="9168019" y="1002142"/>
                </a:moveTo>
                <a:lnTo>
                  <a:pt x="0" y="1002142"/>
                </a:lnTo>
                <a:lnTo>
                  <a:pt x="0" y="0"/>
                </a:lnTo>
                <a:cubicBezTo>
                  <a:pt x="960091" y="652603"/>
                  <a:pt x="6044859" y="131162"/>
                  <a:pt x="9168888" y="84020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 flipV="1">
            <a:off x="7487882" y="2"/>
            <a:ext cx="4704118" cy="1063353"/>
          </a:xfrm>
          <a:custGeom>
            <a:avLst/>
            <a:gdLst>
              <a:gd name="connsiteX0" fmla="*/ 9143999 w 9143999"/>
              <a:gd name="connsiteY0" fmla="*/ 588514 h 588514"/>
              <a:gd name="connsiteX1" fmla="*/ 0 w 9143999"/>
              <a:gd name="connsiteY1" fmla="*/ 588514 h 588514"/>
              <a:gd name="connsiteX2" fmla="*/ 0 w 9143999"/>
              <a:gd name="connsiteY2" fmla="*/ 29103 h 588514"/>
              <a:gd name="connsiteX3" fmla="*/ 513079 w 9143999"/>
              <a:gd name="connsiteY3" fmla="*/ 95434 h 588514"/>
              <a:gd name="connsiteX4" fmla="*/ 8905328 w 9143999"/>
              <a:gd name="connsiteY4" fmla="*/ 474499 h 588514"/>
              <a:gd name="connsiteX5" fmla="*/ 9143999 w 9143999"/>
              <a:gd name="connsiteY5" fmla="*/ 565362 h 58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999" h="588514">
                <a:moveTo>
                  <a:pt x="9143999" y="588514"/>
                </a:moveTo>
                <a:lnTo>
                  <a:pt x="0" y="588514"/>
                </a:lnTo>
                <a:lnTo>
                  <a:pt x="0" y="29103"/>
                </a:lnTo>
                <a:lnTo>
                  <a:pt x="513079" y="95434"/>
                </a:lnTo>
                <a:cubicBezTo>
                  <a:pt x="3476173" y="442495"/>
                  <a:pt x="6075838" y="-540024"/>
                  <a:pt x="8905328" y="474499"/>
                </a:cubicBezTo>
                <a:lnTo>
                  <a:pt x="9143999" y="5653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6D7188B-063E-47DF-A8CA-7D419BD63171}"/>
              </a:ext>
            </a:extLst>
          </p:cNvPr>
          <p:cNvSpPr txBox="1">
            <a:spLocks/>
          </p:cNvSpPr>
          <p:nvPr/>
        </p:nvSpPr>
        <p:spPr>
          <a:xfrm>
            <a:off x="496709" y="2658516"/>
            <a:ext cx="11198578" cy="116558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 spc="-1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ru-RU" sz="8800" dirty="0">
                <a:solidFill>
                  <a:srgbClr val="FFC000"/>
                </a:solidFill>
                <a:latin typeface="Montserrat" panose="00000500000000000000" pitchFamily="2" charset="0"/>
              </a:rPr>
              <a:t>Модернизация школьной среды</a:t>
            </a:r>
            <a:endParaRPr lang="da-DK" sz="88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12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4C8F64-1B7E-4E1F-A1D5-E8C0616C27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5" b="1253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F97F972-4FF0-4176-8BA2-31253E6FF4BF}"/>
              </a:ext>
            </a:extLst>
          </p:cNvPr>
          <p:cNvGrpSpPr/>
          <p:nvPr/>
        </p:nvGrpSpPr>
        <p:grpSpPr>
          <a:xfrm>
            <a:off x="-477564" y="4701444"/>
            <a:ext cx="9210393" cy="4008613"/>
            <a:chOff x="-1861521" y="4728180"/>
            <a:chExt cx="9210393" cy="4008613"/>
          </a:xfrm>
        </p:grpSpPr>
        <p:sp>
          <p:nvSpPr>
            <p:cNvPr id="62" name="Shape 5675"/>
            <p:cNvSpPr/>
            <p:nvPr/>
          </p:nvSpPr>
          <p:spPr>
            <a:xfrm>
              <a:off x="-1451231" y="4781651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42" name="Shape 5675"/>
            <p:cNvSpPr/>
            <p:nvPr/>
          </p:nvSpPr>
          <p:spPr>
            <a:xfrm>
              <a:off x="-1861521" y="4728180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</p:grpSp>
      <p:sp>
        <p:nvSpPr>
          <p:cNvPr id="60" name="Rectangle 59"/>
          <p:cNvSpPr/>
          <p:nvPr>
            <p:custDataLst>
              <p:tags r:id="rId1"/>
            </p:custDataLst>
          </p:nvPr>
        </p:nvSpPr>
        <p:spPr>
          <a:xfrm>
            <a:off x="290512" y="5155501"/>
            <a:ext cx="5029757" cy="13676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  <a:t>Эстетическое оформление </a:t>
            </a:r>
            <a:b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</a:br>
            <a: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  <a:t>рекреации и оборудование зоны буккроссинга</a:t>
            </a:r>
            <a:endParaRPr lang="en-US" sz="3200" b="1" spc="-150" dirty="0">
              <a:solidFill>
                <a:schemeClr val="bg1"/>
              </a:solidFill>
              <a:latin typeface="Montserrat" panose="00000500000000000000" pitchFamily="2" charset="0"/>
              <a:ea typeface="Source Sans Pro" panose="020B0503030403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4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4C8F64-1B7E-4E1F-A1D5-E8C0616C27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12501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F97F972-4FF0-4176-8BA2-31253E6FF4BF}"/>
              </a:ext>
            </a:extLst>
          </p:cNvPr>
          <p:cNvGrpSpPr/>
          <p:nvPr/>
        </p:nvGrpSpPr>
        <p:grpSpPr>
          <a:xfrm>
            <a:off x="-477564" y="4701444"/>
            <a:ext cx="9210393" cy="4008613"/>
            <a:chOff x="-1861521" y="4728180"/>
            <a:chExt cx="9210393" cy="4008613"/>
          </a:xfrm>
        </p:grpSpPr>
        <p:sp>
          <p:nvSpPr>
            <p:cNvPr id="62" name="Shape 5675"/>
            <p:cNvSpPr/>
            <p:nvPr/>
          </p:nvSpPr>
          <p:spPr>
            <a:xfrm>
              <a:off x="-1451231" y="4781651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42" name="Shape 5675"/>
            <p:cNvSpPr/>
            <p:nvPr/>
          </p:nvSpPr>
          <p:spPr>
            <a:xfrm>
              <a:off x="-1861521" y="4728180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</p:grpSp>
      <p:sp>
        <p:nvSpPr>
          <p:cNvPr id="60" name="Rectangle 59"/>
          <p:cNvSpPr/>
          <p:nvPr>
            <p:custDataLst>
              <p:tags r:id="rId1"/>
            </p:custDataLst>
          </p:nvPr>
        </p:nvSpPr>
        <p:spPr>
          <a:xfrm>
            <a:off x="290512" y="5155501"/>
            <a:ext cx="5029757" cy="13676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  <a:t>Эстетическое оформление зоны у столовой</a:t>
            </a:r>
            <a:endParaRPr lang="en-US" sz="3200" b="1" spc="-150" dirty="0">
              <a:solidFill>
                <a:schemeClr val="bg1"/>
              </a:solidFill>
              <a:latin typeface="Montserrat" panose="00000500000000000000" pitchFamily="2" charset="0"/>
              <a:ea typeface="Source Sans Pro" panose="020B0503030403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1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4C8F64-1B7E-4E1F-A1D5-E8C0616C27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3"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F97F972-4FF0-4176-8BA2-31253E6FF4BF}"/>
              </a:ext>
            </a:extLst>
          </p:cNvPr>
          <p:cNvGrpSpPr/>
          <p:nvPr/>
        </p:nvGrpSpPr>
        <p:grpSpPr>
          <a:xfrm rot="10800000">
            <a:off x="5070620" y="-2034621"/>
            <a:ext cx="9210393" cy="4008613"/>
            <a:chOff x="-1861521" y="4728180"/>
            <a:chExt cx="9210393" cy="4008613"/>
          </a:xfrm>
        </p:grpSpPr>
        <p:sp>
          <p:nvSpPr>
            <p:cNvPr id="62" name="Shape 5675"/>
            <p:cNvSpPr/>
            <p:nvPr/>
          </p:nvSpPr>
          <p:spPr>
            <a:xfrm>
              <a:off x="-1451231" y="4781651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42" name="Shape 5675"/>
            <p:cNvSpPr/>
            <p:nvPr/>
          </p:nvSpPr>
          <p:spPr>
            <a:xfrm>
              <a:off x="-1861521" y="4728180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</p:grpSp>
      <p:sp>
        <p:nvSpPr>
          <p:cNvPr id="60" name="Rectangle 59"/>
          <p:cNvSpPr/>
          <p:nvPr>
            <p:custDataLst>
              <p:tags r:id="rId1"/>
            </p:custDataLst>
          </p:nvPr>
        </p:nvSpPr>
        <p:spPr>
          <a:xfrm>
            <a:off x="8186958" y="-115853"/>
            <a:ext cx="5029757" cy="13676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  <a:t>Эстетическое </a:t>
            </a:r>
            <a:endParaRPr lang="en-US" sz="3200" b="1" spc="-150" dirty="0">
              <a:solidFill>
                <a:schemeClr val="bg1"/>
              </a:solidFill>
              <a:latin typeface="Montserrat" panose="00000500000000000000" pitchFamily="2" charset="0"/>
              <a:ea typeface="Source Sans Pro" panose="020B0503030403020204" pitchFamily="34" charset="0"/>
              <a:cs typeface="Open Sans Light" panose="020B0306030504020204" pitchFamily="34" charset="0"/>
            </a:endParaRPr>
          </a:p>
          <a:p>
            <a: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  <a:t>оформление столовой</a:t>
            </a:r>
            <a:endParaRPr lang="en-US" sz="3200" b="1" spc="-150" dirty="0">
              <a:solidFill>
                <a:schemeClr val="bg1"/>
              </a:solidFill>
              <a:latin typeface="Montserrat" panose="00000500000000000000" pitchFamily="2" charset="0"/>
              <a:ea typeface="Source Sans Pro" panose="020B0503030403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0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26" name="Freeform 25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743568" y="631119"/>
            <a:ext cx="9525000" cy="8544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 spc="-1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5400" dirty="0">
                <a:solidFill>
                  <a:srgbClr val="00B050"/>
                </a:solidFill>
                <a:latin typeface="Montserrat" panose="00000500000000000000" pitchFamily="2" charset="0"/>
              </a:rPr>
              <a:t>Девять заданий </a:t>
            </a:r>
          </a:p>
          <a:p>
            <a:pPr>
              <a:lnSpc>
                <a:spcPts val="5000"/>
              </a:lnSpc>
            </a:pPr>
            <a:r>
              <a:rPr lang="ru-RU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министра Васильевой</a:t>
            </a:r>
            <a:r>
              <a:rPr lang="da-DK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da-DK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10472511" y="1661385"/>
            <a:ext cx="3453559" cy="365125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anose="030804020302050B0404" pitchFamily="66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О. Ю. Васильева</a:t>
            </a:r>
          </a:p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министр просвещения </a:t>
            </a:r>
            <a:b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428" y="928383"/>
            <a:ext cx="6744314" cy="18921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Как Россия планирует войти в десятку ведущих стран по качеству общего образования.</a:t>
            </a:r>
            <a:endParaRPr lang="en-US" sz="1400" noProof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743568" y="2349013"/>
            <a:ext cx="11157920" cy="32102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Пятый - Федеральный проект "Учитель будущего". По словам Васильевой, это во многом ключевой проект: не менее половины учителей должны пройти переподготовку. Национальная система учительского роста предполагает и новую систему карьерного роста. То есть не вертикальную: учитель-директор-завуч, а горизонтальную. Сейчас в образовательной среде обсуждаются новые должности педагогических работников, отражающие их профессиональные успехи, например, учитель-мастер, учитель-наставник. </a:t>
            </a:r>
          </a:p>
          <a:p>
            <a:pPr>
              <a:buClr>
                <a:srgbClr val="E24848"/>
              </a:buClr>
              <a:defRPr/>
            </a:pPr>
            <a:endParaRPr lang="ru-RU" sz="2000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Но существующую систему повышения квалификации учителей никто "ломать" не собирается: ее приведут к "общему знаменателю", чтобы она работала на нацпроекты.</a:t>
            </a:r>
          </a:p>
          <a:p>
            <a:pPr>
              <a:buClr>
                <a:srgbClr val="E24848"/>
              </a:buClr>
              <a:defRPr/>
            </a:pPr>
            <a:endParaRPr lang="ru-RU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FFFD858-D5A4-420F-9E1C-8CBA7206A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15002"/>
          <a:stretch>
            <a:fillRect/>
          </a:stretch>
        </p:blipFill>
        <p:spPr>
          <a:xfrm>
            <a:off x="8559505" y="136764"/>
            <a:ext cx="1962951" cy="1955800"/>
          </a:xfrm>
          <a:prstGeom prst="ellipse">
            <a:avLst/>
          </a:prstGeom>
          <a:ln w="349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358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4C8F64-1B7E-4E1F-A1D5-E8C0616C27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5" b="-1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F97F972-4FF0-4176-8BA2-31253E6FF4BF}"/>
              </a:ext>
            </a:extLst>
          </p:cNvPr>
          <p:cNvGrpSpPr/>
          <p:nvPr/>
        </p:nvGrpSpPr>
        <p:grpSpPr>
          <a:xfrm rot="10800000">
            <a:off x="5070620" y="-2034621"/>
            <a:ext cx="9210393" cy="4008613"/>
            <a:chOff x="-1861521" y="4728180"/>
            <a:chExt cx="9210393" cy="4008613"/>
          </a:xfrm>
        </p:grpSpPr>
        <p:sp>
          <p:nvSpPr>
            <p:cNvPr id="62" name="Shape 5675"/>
            <p:cNvSpPr/>
            <p:nvPr/>
          </p:nvSpPr>
          <p:spPr>
            <a:xfrm>
              <a:off x="-1451231" y="4781651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42" name="Shape 5675"/>
            <p:cNvSpPr/>
            <p:nvPr/>
          </p:nvSpPr>
          <p:spPr>
            <a:xfrm>
              <a:off x="-1861521" y="4728180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</p:grpSp>
      <p:sp>
        <p:nvSpPr>
          <p:cNvPr id="60" name="Rectangle 59"/>
          <p:cNvSpPr/>
          <p:nvPr>
            <p:custDataLst>
              <p:tags r:id="rId1"/>
            </p:custDataLst>
          </p:nvPr>
        </p:nvSpPr>
        <p:spPr>
          <a:xfrm>
            <a:off x="8557661" y="-3579"/>
            <a:ext cx="5029757" cy="13676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  <a:t>Ремонт  туалета </a:t>
            </a:r>
            <a:endParaRPr lang="en-US" sz="3200" b="1" spc="-150" dirty="0">
              <a:solidFill>
                <a:schemeClr val="bg1"/>
              </a:solidFill>
              <a:latin typeface="Montserrat" panose="00000500000000000000" pitchFamily="2" charset="0"/>
              <a:ea typeface="Source Sans Pro" panose="020B0503030403020204" pitchFamily="34" charset="0"/>
              <a:cs typeface="Open Sans Light" panose="020B0306030504020204" pitchFamily="34" charset="0"/>
            </a:endParaRPr>
          </a:p>
          <a:p>
            <a: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  <a:t>на 1 этаже</a:t>
            </a:r>
            <a:endParaRPr lang="en-US" sz="3200" b="1" spc="-150" dirty="0">
              <a:solidFill>
                <a:schemeClr val="bg1"/>
              </a:solidFill>
              <a:latin typeface="Montserrat" panose="00000500000000000000" pitchFamily="2" charset="0"/>
              <a:ea typeface="Source Sans Pro" panose="020B0503030403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5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4C8F64-1B7E-4E1F-A1D5-E8C0616C27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8026"/>
          <a:stretch/>
        </p:blipFill>
        <p:spPr>
          <a:xfrm>
            <a:off x="-67274" y="0"/>
            <a:ext cx="12259274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F97F972-4FF0-4176-8BA2-31253E6FF4BF}"/>
              </a:ext>
            </a:extLst>
          </p:cNvPr>
          <p:cNvGrpSpPr/>
          <p:nvPr/>
        </p:nvGrpSpPr>
        <p:grpSpPr>
          <a:xfrm>
            <a:off x="-477564" y="4701444"/>
            <a:ext cx="9210393" cy="4008613"/>
            <a:chOff x="-1861521" y="4728180"/>
            <a:chExt cx="9210393" cy="4008613"/>
          </a:xfrm>
        </p:grpSpPr>
        <p:sp>
          <p:nvSpPr>
            <p:cNvPr id="62" name="Shape 5675"/>
            <p:cNvSpPr/>
            <p:nvPr/>
          </p:nvSpPr>
          <p:spPr>
            <a:xfrm>
              <a:off x="-1451231" y="4781651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42" name="Shape 5675"/>
            <p:cNvSpPr/>
            <p:nvPr/>
          </p:nvSpPr>
          <p:spPr>
            <a:xfrm>
              <a:off x="-1861521" y="4728180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</p:grpSp>
      <p:sp>
        <p:nvSpPr>
          <p:cNvPr id="60" name="Rectangle 59"/>
          <p:cNvSpPr/>
          <p:nvPr>
            <p:custDataLst>
              <p:tags r:id="rId1"/>
            </p:custDataLst>
          </p:nvPr>
        </p:nvSpPr>
        <p:spPr>
          <a:xfrm>
            <a:off x="290512" y="5155501"/>
            <a:ext cx="5029757" cy="13676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  <a:t>Ремонт спортивного зала</a:t>
            </a:r>
            <a:endParaRPr lang="en-US" sz="3200" b="1" spc="-150" dirty="0">
              <a:solidFill>
                <a:schemeClr val="bg1"/>
              </a:solidFill>
              <a:latin typeface="Montserrat" panose="00000500000000000000" pitchFamily="2" charset="0"/>
              <a:ea typeface="Source Sans Pro" panose="020B0503030403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4C8F64-1B7E-4E1F-A1D5-E8C0616C27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0"/>
            <a:ext cx="9143999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EE6DABB-B62F-4E42-821E-99048A31E1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1" t="1388" b="-1388"/>
          <a:stretch/>
        </p:blipFill>
        <p:spPr>
          <a:xfrm>
            <a:off x="-357787" y="-30314"/>
            <a:ext cx="6043057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F97F972-4FF0-4176-8BA2-31253E6FF4BF}"/>
              </a:ext>
            </a:extLst>
          </p:cNvPr>
          <p:cNvGrpSpPr/>
          <p:nvPr/>
        </p:nvGrpSpPr>
        <p:grpSpPr>
          <a:xfrm>
            <a:off x="-477564" y="4701444"/>
            <a:ext cx="9210393" cy="4008613"/>
            <a:chOff x="-1861521" y="4728180"/>
            <a:chExt cx="9210393" cy="4008613"/>
          </a:xfrm>
        </p:grpSpPr>
        <p:sp>
          <p:nvSpPr>
            <p:cNvPr id="62" name="Shape 5675"/>
            <p:cNvSpPr/>
            <p:nvPr/>
          </p:nvSpPr>
          <p:spPr>
            <a:xfrm>
              <a:off x="-1451231" y="4781651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42" name="Shape 5675"/>
            <p:cNvSpPr/>
            <p:nvPr/>
          </p:nvSpPr>
          <p:spPr>
            <a:xfrm>
              <a:off x="-1861521" y="4728180"/>
              <a:ext cx="8800103" cy="39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5" extrusionOk="0">
                  <a:moveTo>
                    <a:pt x="0" y="1874"/>
                  </a:moveTo>
                  <a:cubicBezTo>
                    <a:pt x="8631" y="-3645"/>
                    <a:pt x="18384" y="3456"/>
                    <a:pt x="21509" y="17533"/>
                  </a:cubicBezTo>
                  <a:cubicBezTo>
                    <a:pt x="21540" y="17673"/>
                    <a:pt x="21571" y="17814"/>
                    <a:pt x="21600" y="17955"/>
                  </a:cubicBezTo>
                  <a:lnTo>
                    <a:pt x="12" y="17955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/>
              </a:pPr>
              <a:endParaRPr sz="1600" dirty="0"/>
            </a:p>
          </p:txBody>
        </p:sp>
      </p:grpSp>
      <p:sp>
        <p:nvSpPr>
          <p:cNvPr id="60" name="Rectangle 59"/>
          <p:cNvSpPr/>
          <p:nvPr>
            <p:custDataLst>
              <p:tags r:id="rId1"/>
            </p:custDataLst>
          </p:nvPr>
        </p:nvSpPr>
        <p:spPr>
          <a:xfrm>
            <a:off x="290512" y="5155501"/>
            <a:ext cx="5029757" cy="13676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spc="-15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Open Sans Light" panose="020B0306030504020204" pitchFamily="34" charset="0"/>
              </a:rPr>
              <a:t>Ремонт 17 кабинета</a:t>
            </a:r>
            <a:endParaRPr lang="en-US" sz="3200" b="1" spc="-150" dirty="0">
              <a:solidFill>
                <a:schemeClr val="bg1"/>
              </a:solidFill>
              <a:latin typeface="Montserrat" panose="00000500000000000000" pitchFamily="2" charset="0"/>
              <a:ea typeface="Source Sans Pro" panose="020B0503030403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6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66FC56-D1B1-4DCE-AF0E-1655C11F80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29801" b="-11123"/>
          <a:stretch/>
        </p:blipFill>
        <p:spPr>
          <a:xfrm>
            <a:off x="0" y="0"/>
            <a:ext cx="12192000" cy="455204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63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9" name="Title 11"/>
          <p:cNvSpPr txBox="1">
            <a:spLocks/>
          </p:cNvSpPr>
          <p:nvPr/>
        </p:nvSpPr>
        <p:spPr>
          <a:xfrm>
            <a:off x="1342744" y="4274075"/>
            <a:ext cx="7341144" cy="1014302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599" b="1" spc="-15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Спасибо за 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внимание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251" name="Group 250"/>
          <p:cNvGrpSpPr/>
          <p:nvPr/>
        </p:nvGrpSpPr>
        <p:grpSpPr>
          <a:xfrm flipV="1">
            <a:off x="8897257" y="5488165"/>
            <a:ext cx="3294743" cy="1369833"/>
            <a:chOff x="0" y="0"/>
            <a:chExt cx="9143999" cy="1082440"/>
          </a:xfrm>
          <a:solidFill>
            <a:srgbClr val="5873E7"/>
          </a:solidFill>
        </p:grpSpPr>
        <p:sp>
          <p:nvSpPr>
            <p:cNvPr id="252" name="Freeform 25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54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26" name="Freeform 25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743568" y="631119"/>
            <a:ext cx="9525000" cy="8544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 spc="-1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5400" dirty="0">
                <a:solidFill>
                  <a:srgbClr val="00B050"/>
                </a:solidFill>
                <a:latin typeface="Montserrat" panose="00000500000000000000" pitchFamily="2" charset="0"/>
              </a:rPr>
              <a:t>Девять заданий </a:t>
            </a:r>
          </a:p>
          <a:p>
            <a:pPr>
              <a:lnSpc>
                <a:spcPts val="5000"/>
              </a:lnSpc>
            </a:pPr>
            <a:r>
              <a:rPr lang="ru-RU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министра Васильевой</a:t>
            </a:r>
            <a:r>
              <a:rPr lang="da-DK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da-DK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10472511" y="1661385"/>
            <a:ext cx="3453559" cy="365125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anose="030804020302050B0404" pitchFamily="66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О. Ю. Васильева</a:t>
            </a:r>
          </a:p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министр просвещения </a:t>
            </a:r>
            <a:b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428" y="928383"/>
            <a:ext cx="6744314" cy="18921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Как Россия планирует войти в десятку ведущих стран по качеству общего образования.</a:t>
            </a:r>
            <a:endParaRPr lang="en-US" sz="1400" noProof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743568" y="2531575"/>
            <a:ext cx="11157920" cy="32102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Шестой - федеральный проект "Молодые профессионалы" направлен на модернизацию профобразования. В его рамках пройдет мировой чемпионат по профессиональному мастерству по стандартам Worldskills в 2019 году в Казани. Также к 31 декабря 2024 года будет создана сеть из 100 межрегиональных центров опережающей профессиональной подготовки и 5000 мастерских с современной материально-технической базой.</a:t>
            </a:r>
          </a:p>
          <a:p>
            <a:pPr>
              <a:buClr>
                <a:srgbClr val="E24848"/>
              </a:buClr>
              <a:defRPr/>
            </a:pPr>
            <a:endParaRPr lang="ru-RU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ru-RU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Цель - поднять престиж рабочих профессий, чтобы выпускники колледжей и техникумов могли работать на самых продвинутых производствах.</a:t>
            </a:r>
          </a:p>
          <a:p>
            <a:pPr>
              <a:buClr>
                <a:srgbClr val="E24848"/>
              </a:buClr>
              <a:defRPr/>
            </a:pPr>
            <a:r>
              <a:rPr lang="ru-RU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Седьмой проект - "Новые возможности для каждого" позволит непрерывно учиться абсолютно всем, даже уже работающим людям. Для этого создается единая платформа-навигатор по доступным курсам и программам, в том числе онлайн-курсам. К 2024 году число пользователей платформы достигнет 1,2 млн человек. За этот проект отвечает Министерство науки и высшего образования.</a:t>
            </a:r>
          </a:p>
          <a:p>
            <a:pPr>
              <a:buClr>
                <a:srgbClr val="E24848"/>
              </a:buClr>
              <a:defRPr/>
            </a:pPr>
            <a:endParaRPr lang="ru-RU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FFFD858-D5A4-420F-9E1C-8CBA7206A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15002"/>
          <a:stretch>
            <a:fillRect/>
          </a:stretch>
        </p:blipFill>
        <p:spPr>
          <a:xfrm>
            <a:off x="8559505" y="136764"/>
            <a:ext cx="1962951" cy="1955800"/>
          </a:xfrm>
          <a:prstGeom prst="ellipse">
            <a:avLst/>
          </a:prstGeom>
          <a:ln w="349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4870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 flipH="1" flipV="1">
            <a:off x="0" y="5200832"/>
            <a:ext cx="5506071" cy="1892300"/>
            <a:chOff x="0" y="0"/>
            <a:chExt cx="9143999" cy="1082440"/>
          </a:xfrm>
        </p:grpSpPr>
        <p:sp>
          <p:nvSpPr>
            <p:cNvPr id="26" name="Freeform 25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95174" y="-286402"/>
            <a:ext cx="4704118" cy="1955800"/>
            <a:chOff x="0" y="0"/>
            <a:chExt cx="9143999" cy="1082440"/>
          </a:xfrm>
          <a:solidFill>
            <a:srgbClr val="5873E7"/>
          </a:solidFill>
        </p:grpSpPr>
        <p:sp>
          <p:nvSpPr>
            <p:cNvPr id="32" name="Freeform 31"/>
            <p:cNvSpPr/>
            <p:nvPr/>
          </p:nvSpPr>
          <p:spPr>
            <a:xfrm flipH="1" flipV="1">
              <a:off x="1042561" y="0"/>
              <a:ext cx="8101437" cy="1082440"/>
            </a:xfrm>
            <a:custGeom>
              <a:avLst/>
              <a:gdLst>
                <a:gd name="connsiteX0" fmla="*/ 9168019 w 9168888"/>
                <a:gd name="connsiteY0" fmla="*/ 1002142 h 1002142"/>
                <a:gd name="connsiteX1" fmla="*/ 0 w 9168888"/>
                <a:gd name="connsiteY1" fmla="*/ 1002142 h 1002142"/>
                <a:gd name="connsiteX2" fmla="*/ 0 w 9168888"/>
                <a:gd name="connsiteY2" fmla="*/ 0 h 1002142"/>
                <a:gd name="connsiteX3" fmla="*/ 9168888 w 9168888"/>
                <a:gd name="connsiteY3" fmla="*/ 840209 h 10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8888" h="1002142">
                  <a:moveTo>
                    <a:pt x="9168019" y="1002142"/>
                  </a:moveTo>
                  <a:lnTo>
                    <a:pt x="0" y="1002142"/>
                  </a:lnTo>
                  <a:lnTo>
                    <a:pt x="0" y="0"/>
                  </a:lnTo>
                  <a:cubicBezTo>
                    <a:pt x="960091" y="652603"/>
                    <a:pt x="6044859" y="131162"/>
                    <a:pt x="9168888" y="8402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0" y="1"/>
              <a:ext cx="9143999" cy="588514"/>
            </a:xfrm>
            <a:custGeom>
              <a:avLst/>
              <a:gdLst>
                <a:gd name="connsiteX0" fmla="*/ 9143999 w 9143999"/>
                <a:gd name="connsiteY0" fmla="*/ 588514 h 588514"/>
                <a:gd name="connsiteX1" fmla="*/ 0 w 9143999"/>
                <a:gd name="connsiteY1" fmla="*/ 588514 h 588514"/>
                <a:gd name="connsiteX2" fmla="*/ 0 w 9143999"/>
                <a:gd name="connsiteY2" fmla="*/ 29103 h 588514"/>
                <a:gd name="connsiteX3" fmla="*/ 513079 w 9143999"/>
                <a:gd name="connsiteY3" fmla="*/ 95434 h 588514"/>
                <a:gd name="connsiteX4" fmla="*/ 8905328 w 9143999"/>
                <a:gd name="connsiteY4" fmla="*/ 474499 h 588514"/>
                <a:gd name="connsiteX5" fmla="*/ 9143999 w 9143999"/>
                <a:gd name="connsiteY5" fmla="*/ 565362 h 5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588514">
                  <a:moveTo>
                    <a:pt x="9143999" y="588514"/>
                  </a:moveTo>
                  <a:lnTo>
                    <a:pt x="0" y="588514"/>
                  </a:lnTo>
                  <a:lnTo>
                    <a:pt x="0" y="29103"/>
                  </a:lnTo>
                  <a:lnTo>
                    <a:pt x="513079" y="95434"/>
                  </a:lnTo>
                  <a:cubicBezTo>
                    <a:pt x="3476173" y="442495"/>
                    <a:pt x="6075838" y="-540024"/>
                    <a:pt x="8905328" y="474499"/>
                  </a:cubicBezTo>
                  <a:lnTo>
                    <a:pt x="9143999" y="56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743568" y="631119"/>
            <a:ext cx="9525000" cy="8544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 spc="-1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5400" dirty="0">
                <a:solidFill>
                  <a:srgbClr val="00B050"/>
                </a:solidFill>
                <a:latin typeface="Montserrat" panose="00000500000000000000" pitchFamily="2" charset="0"/>
              </a:rPr>
              <a:t>Девять заданий </a:t>
            </a:r>
          </a:p>
          <a:p>
            <a:pPr>
              <a:lnSpc>
                <a:spcPts val="5000"/>
              </a:lnSpc>
            </a:pPr>
            <a:r>
              <a:rPr lang="ru-RU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министра Васильевой</a:t>
            </a:r>
            <a:r>
              <a:rPr lang="da-DK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da-DK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10472511" y="1661385"/>
            <a:ext cx="3453559" cy="365125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anose="030804020302050B0404" pitchFamily="66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О. Ю. Васильева</a:t>
            </a:r>
          </a:p>
          <a:p>
            <a:pPr algn="l"/>
            <a: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министр просвещения </a:t>
            </a:r>
            <a:br>
              <a:rPr lang="ru-RU" sz="11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428" y="928383"/>
            <a:ext cx="6744314" cy="18921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Как Россия планирует войти в десятку ведущих стран по качеству общего образования.</a:t>
            </a:r>
            <a:endParaRPr lang="en-US" sz="1400" noProof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DE-A424-43B5-A502-D2CDA28429B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9CCFBEFA-59EE-49BC-BEA3-AE76E0A70CD3}"/>
              </a:ext>
            </a:extLst>
          </p:cNvPr>
          <p:cNvSpPr/>
          <p:nvPr/>
        </p:nvSpPr>
        <p:spPr>
          <a:xfrm>
            <a:off x="743568" y="2422343"/>
            <a:ext cx="11157920" cy="32102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buClr>
                <a:srgbClr val="E24848"/>
              </a:buClr>
              <a:defRPr/>
            </a:pP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За восьмой проект  - "Социальная активность" - ответственна Росмолодежь. </a:t>
            </a:r>
          </a:p>
          <a:p>
            <a:pPr>
              <a:buClr>
                <a:srgbClr val="E24848"/>
              </a:buClr>
              <a:defRPr/>
            </a:pP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Будет сформирована сеть центров поддержки добровольчества, лучшие волонтерские проекты смогут ежегодно участвовать в конкурсе на получение грантов.</a:t>
            </a:r>
          </a:p>
          <a:p>
            <a:pPr>
              <a:buClr>
                <a:srgbClr val="E24848"/>
              </a:buClr>
              <a:defRPr/>
            </a:pP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E24848"/>
              </a:buClr>
              <a:defRPr/>
            </a:pP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Девятый  - "Повышение конкурентоспособности российского высшего образования".</a:t>
            </a:r>
          </a:p>
          <a:p>
            <a:pPr>
              <a:buClr>
                <a:srgbClr val="E24848"/>
              </a:buClr>
              <a:defRPr/>
            </a:pPr>
            <a:r>
              <a:rPr lang="ru-RU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В нем уже известные проекты: "Вузы как центры пространства создания инноваций", "Современная цифровая образовательная среда в Российской Федерации", "Экспорт российского образования".</a:t>
            </a:r>
          </a:p>
          <a:p>
            <a:pPr>
              <a:buClr>
                <a:srgbClr val="E24848"/>
              </a:buClr>
              <a:defRPr/>
            </a:pPr>
            <a:endParaRPr lang="ru-RU" b="1" noProof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FFFD858-D5A4-420F-9E1C-8CBA7206A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15002"/>
          <a:stretch>
            <a:fillRect/>
          </a:stretch>
        </p:blipFill>
        <p:spPr>
          <a:xfrm>
            <a:off x="8559505" y="136764"/>
            <a:ext cx="1962951" cy="1955800"/>
          </a:xfrm>
          <a:prstGeom prst="ellipse">
            <a:avLst/>
          </a:prstGeom>
          <a:ln w="349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1063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8274C43-8E1B-4C83-BC8F-BA5D47577B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E378123-7DB5-46AA-BADE-FB1E0A7613BC}"/>
              </a:ext>
            </a:extLst>
          </p:cNvPr>
          <p:cNvSpPr/>
          <p:nvPr/>
        </p:nvSpPr>
        <p:spPr>
          <a:xfrm>
            <a:off x="-3" y="0"/>
            <a:ext cx="12192003" cy="6858000"/>
          </a:xfrm>
          <a:prstGeom prst="rect">
            <a:avLst/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-2" y="4965700"/>
            <a:ext cx="4878291" cy="1892300"/>
          </a:xfrm>
          <a:custGeom>
            <a:avLst/>
            <a:gdLst>
              <a:gd name="connsiteX0" fmla="*/ 9168019 w 9168888"/>
              <a:gd name="connsiteY0" fmla="*/ 1002142 h 1002142"/>
              <a:gd name="connsiteX1" fmla="*/ 0 w 9168888"/>
              <a:gd name="connsiteY1" fmla="*/ 1002142 h 1002142"/>
              <a:gd name="connsiteX2" fmla="*/ 0 w 9168888"/>
              <a:gd name="connsiteY2" fmla="*/ 0 h 1002142"/>
              <a:gd name="connsiteX3" fmla="*/ 9168888 w 9168888"/>
              <a:gd name="connsiteY3" fmla="*/ 840209 h 10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8888" h="1002142">
                <a:moveTo>
                  <a:pt x="9168019" y="1002142"/>
                </a:moveTo>
                <a:lnTo>
                  <a:pt x="0" y="1002142"/>
                </a:lnTo>
                <a:lnTo>
                  <a:pt x="0" y="0"/>
                </a:lnTo>
                <a:cubicBezTo>
                  <a:pt x="960091" y="652603"/>
                  <a:pt x="6044859" y="131162"/>
                  <a:pt x="9168888" y="84020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-3" y="5837879"/>
            <a:ext cx="5506071" cy="1028828"/>
          </a:xfrm>
          <a:custGeom>
            <a:avLst/>
            <a:gdLst>
              <a:gd name="connsiteX0" fmla="*/ 9143999 w 9143999"/>
              <a:gd name="connsiteY0" fmla="*/ 588514 h 588514"/>
              <a:gd name="connsiteX1" fmla="*/ 0 w 9143999"/>
              <a:gd name="connsiteY1" fmla="*/ 588514 h 588514"/>
              <a:gd name="connsiteX2" fmla="*/ 0 w 9143999"/>
              <a:gd name="connsiteY2" fmla="*/ 29103 h 588514"/>
              <a:gd name="connsiteX3" fmla="*/ 513079 w 9143999"/>
              <a:gd name="connsiteY3" fmla="*/ 95434 h 588514"/>
              <a:gd name="connsiteX4" fmla="*/ 8905328 w 9143999"/>
              <a:gd name="connsiteY4" fmla="*/ 474499 h 588514"/>
              <a:gd name="connsiteX5" fmla="*/ 9143999 w 9143999"/>
              <a:gd name="connsiteY5" fmla="*/ 565362 h 58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999" h="588514">
                <a:moveTo>
                  <a:pt x="9143999" y="588514"/>
                </a:moveTo>
                <a:lnTo>
                  <a:pt x="0" y="588514"/>
                </a:lnTo>
                <a:lnTo>
                  <a:pt x="0" y="29103"/>
                </a:lnTo>
                <a:lnTo>
                  <a:pt x="513079" y="95434"/>
                </a:lnTo>
                <a:cubicBezTo>
                  <a:pt x="3476173" y="442495"/>
                  <a:pt x="6075838" y="-540024"/>
                  <a:pt x="8905328" y="474499"/>
                </a:cubicBezTo>
                <a:lnTo>
                  <a:pt x="9143999" y="5653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 flipV="1">
            <a:off x="8024226" y="0"/>
            <a:ext cx="4167773" cy="1955800"/>
          </a:xfrm>
          <a:custGeom>
            <a:avLst/>
            <a:gdLst>
              <a:gd name="connsiteX0" fmla="*/ 9168019 w 9168888"/>
              <a:gd name="connsiteY0" fmla="*/ 1002142 h 1002142"/>
              <a:gd name="connsiteX1" fmla="*/ 0 w 9168888"/>
              <a:gd name="connsiteY1" fmla="*/ 1002142 h 1002142"/>
              <a:gd name="connsiteX2" fmla="*/ 0 w 9168888"/>
              <a:gd name="connsiteY2" fmla="*/ 0 h 1002142"/>
              <a:gd name="connsiteX3" fmla="*/ 9168888 w 9168888"/>
              <a:gd name="connsiteY3" fmla="*/ 840209 h 10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8888" h="1002142">
                <a:moveTo>
                  <a:pt x="9168019" y="1002142"/>
                </a:moveTo>
                <a:lnTo>
                  <a:pt x="0" y="1002142"/>
                </a:lnTo>
                <a:lnTo>
                  <a:pt x="0" y="0"/>
                </a:lnTo>
                <a:cubicBezTo>
                  <a:pt x="960091" y="652603"/>
                  <a:pt x="6044859" y="131162"/>
                  <a:pt x="9168888" y="84020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 flipV="1">
            <a:off x="7487882" y="2"/>
            <a:ext cx="4704118" cy="1063353"/>
          </a:xfrm>
          <a:custGeom>
            <a:avLst/>
            <a:gdLst>
              <a:gd name="connsiteX0" fmla="*/ 9143999 w 9143999"/>
              <a:gd name="connsiteY0" fmla="*/ 588514 h 588514"/>
              <a:gd name="connsiteX1" fmla="*/ 0 w 9143999"/>
              <a:gd name="connsiteY1" fmla="*/ 588514 h 588514"/>
              <a:gd name="connsiteX2" fmla="*/ 0 w 9143999"/>
              <a:gd name="connsiteY2" fmla="*/ 29103 h 588514"/>
              <a:gd name="connsiteX3" fmla="*/ 513079 w 9143999"/>
              <a:gd name="connsiteY3" fmla="*/ 95434 h 588514"/>
              <a:gd name="connsiteX4" fmla="*/ 8905328 w 9143999"/>
              <a:gd name="connsiteY4" fmla="*/ 474499 h 588514"/>
              <a:gd name="connsiteX5" fmla="*/ 9143999 w 9143999"/>
              <a:gd name="connsiteY5" fmla="*/ 565362 h 58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999" h="588514">
                <a:moveTo>
                  <a:pt x="9143999" y="588514"/>
                </a:moveTo>
                <a:lnTo>
                  <a:pt x="0" y="588514"/>
                </a:lnTo>
                <a:lnTo>
                  <a:pt x="0" y="29103"/>
                </a:lnTo>
                <a:lnTo>
                  <a:pt x="513079" y="95434"/>
                </a:lnTo>
                <a:cubicBezTo>
                  <a:pt x="3476173" y="442495"/>
                  <a:pt x="6075838" y="-540024"/>
                  <a:pt x="8905328" y="474499"/>
                </a:cubicBezTo>
                <a:lnTo>
                  <a:pt x="9143999" y="5653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6D7188B-063E-47DF-A8CA-7D419BD63171}"/>
              </a:ext>
            </a:extLst>
          </p:cNvPr>
          <p:cNvSpPr txBox="1">
            <a:spLocks/>
          </p:cNvSpPr>
          <p:nvPr/>
        </p:nvSpPr>
        <p:spPr>
          <a:xfrm>
            <a:off x="496709" y="2658516"/>
            <a:ext cx="11198578" cy="116558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 spc="-1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ru-RU" sz="8800" dirty="0">
                <a:solidFill>
                  <a:srgbClr val="FFC000"/>
                </a:solidFill>
                <a:latin typeface="Montserrat" panose="00000500000000000000" pitchFamily="2" charset="0"/>
              </a:rPr>
              <a:t>Итоги </a:t>
            </a:r>
            <a:br>
              <a:rPr lang="ru-RU" sz="8800" dirty="0">
                <a:solidFill>
                  <a:srgbClr val="FFC000"/>
                </a:solidFill>
                <a:latin typeface="Montserrat" panose="00000500000000000000" pitchFamily="2" charset="0"/>
              </a:rPr>
            </a:br>
            <a:r>
              <a:rPr lang="ru-RU" sz="8800" dirty="0">
                <a:solidFill>
                  <a:srgbClr val="FFC000"/>
                </a:solidFill>
                <a:latin typeface="Montserrat" panose="00000500000000000000" pitchFamily="2" charset="0"/>
              </a:rPr>
              <a:t>2018-2019 </a:t>
            </a:r>
          </a:p>
          <a:p>
            <a:pPr algn="ctr"/>
            <a:r>
              <a:rPr lang="ru-RU" sz="8800" dirty="0">
                <a:solidFill>
                  <a:srgbClr val="FFC000"/>
                </a:solidFill>
                <a:latin typeface="Montserrat" panose="00000500000000000000" pitchFamily="2" charset="0"/>
              </a:rPr>
              <a:t>учебного года</a:t>
            </a:r>
            <a:endParaRPr lang="da-DK" sz="88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8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heme/theme1.xml><?xml version="1.0" encoding="utf-8"?>
<a:theme xmlns:a="http://schemas.openxmlformats.org/drawingml/2006/main" name="Office Theme">
  <a:themeElements>
    <a:clrScheme name="Custom 2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CC33"/>
      </a:accent1>
      <a:accent2>
        <a:srgbClr val="A5A5A5"/>
      </a:accent2>
      <a:accent3>
        <a:srgbClr val="757070"/>
      </a:accent3>
      <a:accent4>
        <a:srgbClr val="3A3838"/>
      </a:accent4>
      <a:accent5>
        <a:srgbClr val="2B2929"/>
      </a:accent5>
      <a:accent6>
        <a:srgbClr val="1D1B1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4904</TotalTime>
  <Words>3192</Words>
  <Application>Microsoft Office PowerPoint</Application>
  <PresentationFormat>Широкоэкранный</PresentationFormat>
  <Paragraphs>1131</Paragraphs>
  <Slides>63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78" baseType="lpstr">
      <vt:lpstr>Arial</vt:lpstr>
      <vt:lpstr>Calibri</vt:lpstr>
      <vt:lpstr>Calibri Light</vt:lpstr>
      <vt:lpstr>Lato</vt:lpstr>
      <vt:lpstr>Montserrat</vt:lpstr>
      <vt:lpstr>Open Sans</vt:lpstr>
      <vt:lpstr>Open Sans Light</vt:lpstr>
      <vt:lpstr>Roboto</vt:lpstr>
      <vt:lpstr>Roboto Light</vt:lpstr>
      <vt:lpstr>Source Sans Pro</vt:lpstr>
      <vt:lpstr>Times New Roman</vt:lpstr>
      <vt:lpstr>Wingdings</vt:lpstr>
      <vt:lpstr>Office Theme</vt:lpstr>
      <vt:lpstr>Worksheet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bissmilah alhamdulil</dc:creator>
  <cp:lastModifiedBy>RePack by Diakov</cp:lastModifiedBy>
  <cp:revision>334</cp:revision>
  <dcterms:created xsi:type="dcterms:W3CDTF">2019-09-03T14:11:48Z</dcterms:created>
  <dcterms:modified xsi:type="dcterms:W3CDTF">2019-12-26T15:13:33Z</dcterms:modified>
</cp:coreProperties>
</file>