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9" r:id="rId33"/>
    <p:sldId id="330" r:id="rId34"/>
    <p:sldId id="331" r:id="rId35"/>
    <p:sldId id="332" r:id="rId36"/>
    <p:sldId id="328" r:id="rId37"/>
    <p:sldId id="33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0;&#1085;&#1080;&#1075;&#1072;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0;&#1085;&#1080;&#1075;&#1072;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7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16-4EE6-8D8A-64FD6B85F222}"/>
            </c:ext>
          </c:extLst>
        </c:ser>
        <c:axId val="158815744"/>
        <c:axId val="158817280"/>
      </c:barChart>
      <c:catAx>
        <c:axId val="158815744"/>
        <c:scaling>
          <c:orientation val="minMax"/>
        </c:scaling>
        <c:axPos val="b"/>
        <c:numFmt formatCode="General" sourceLinked="0"/>
        <c:tickLblPos val="nextTo"/>
        <c:crossAx val="158817280"/>
        <c:crosses val="autoZero"/>
        <c:auto val="1"/>
        <c:lblAlgn val="ctr"/>
        <c:lblOffset val="100"/>
      </c:catAx>
      <c:valAx>
        <c:axId val="158817280"/>
        <c:scaling>
          <c:orientation val="minMax"/>
        </c:scaling>
        <c:axPos val="l"/>
        <c:majorGridlines/>
        <c:numFmt formatCode="General" sourceLinked="1"/>
        <c:tickLblPos val="nextTo"/>
        <c:crossAx val="1588157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ступень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275</c:v>
                </c:pt>
                <c:pt idx="1">
                  <c:v>260</c:v>
                </c:pt>
                <c:pt idx="2">
                  <c:v>250</c:v>
                </c:pt>
                <c:pt idx="3">
                  <c:v>278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ступень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193</c:v>
                </c:pt>
                <c:pt idx="1">
                  <c:v>181</c:v>
                </c:pt>
                <c:pt idx="2">
                  <c:v>232</c:v>
                </c:pt>
                <c:pt idx="3">
                  <c:v>170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ступень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31</c:v>
                </c:pt>
                <c:pt idx="1">
                  <c:v>23</c:v>
                </c:pt>
                <c:pt idx="2">
                  <c:v>27</c:v>
                </c:pt>
                <c:pt idx="3">
                  <c:v>40</c:v>
                </c:pt>
              </c:numCache>
            </c:numRef>
          </c:val>
        </c:ser>
        <c:axId val="108679936"/>
        <c:axId val="108681472"/>
      </c:barChart>
      <c:catAx>
        <c:axId val="1086799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0"/>
            </a:pPr>
            <a:endParaRPr lang="ru-RU"/>
          </a:p>
        </c:txPr>
        <c:crossAx val="108681472"/>
        <c:crosses val="autoZero"/>
        <c:auto val="1"/>
        <c:lblAlgn val="ctr"/>
        <c:lblOffset val="100"/>
      </c:catAx>
      <c:valAx>
        <c:axId val="108681472"/>
        <c:scaling>
          <c:orientation val="minMax"/>
        </c:scaling>
        <c:axPos val="l"/>
        <c:majorGridlines/>
        <c:numFmt formatCode="General" sourceLinked="1"/>
        <c:tickLblPos val="nextTo"/>
        <c:crossAx val="10867993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Лист3!$B$2</c:f>
              <c:strCache>
                <c:ptCount val="1"/>
                <c:pt idx="0">
                  <c:v>1 ступень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Лист3!$A$3:$A$6</c:f>
              <c:strCache>
                <c:ptCount val="4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</c:strCache>
            </c:strRef>
          </c:cat>
          <c:val>
            <c:numRef>
              <c:f>Лист3!$B$3:$B$6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Лист3!$C$2</c:f>
              <c:strCache>
                <c:ptCount val="1"/>
                <c:pt idx="0">
                  <c:v>2 ступень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Лист3!$A$3:$A$6</c:f>
              <c:strCache>
                <c:ptCount val="4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</c:strCache>
            </c:strRef>
          </c:cat>
          <c:val>
            <c:numRef>
              <c:f>Лист3!$C$3:$C$6</c:f>
              <c:numCache>
                <c:formatCode>General</c:formatCode>
                <c:ptCount val="4"/>
                <c:pt idx="0">
                  <c:v>1</c:v>
                </c:pt>
                <c:pt idx="1">
                  <c:v>16</c:v>
                </c:pt>
                <c:pt idx="2">
                  <c:v>20</c:v>
                </c:pt>
                <c:pt idx="3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Лист3!$D$2</c:f>
              <c:strCache>
                <c:ptCount val="1"/>
                <c:pt idx="0">
                  <c:v>3 ступень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Лист3!$A$3:$A$6</c:f>
              <c:strCache>
                <c:ptCount val="4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</c:strCache>
            </c:strRef>
          </c:cat>
          <c:val>
            <c:numRef>
              <c:f>Лист3!$D$3:$D$6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110428160"/>
        <c:axId val="110429696"/>
      </c:barChart>
      <c:catAx>
        <c:axId val="11042816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10429696"/>
        <c:crosses val="autoZero"/>
        <c:auto val="1"/>
        <c:lblAlgn val="ctr"/>
        <c:lblOffset val="100"/>
      </c:catAx>
      <c:valAx>
        <c:axId val="110429696"/>
        <c:scaling>
          <c:orientation val="minMax"/>
        </c:scaling>
        <c:axPos val="l"/>
        <c:majorGridlines/>
        <c:numFmt formatCode="General" sourceLinked="1"/>
        <c:tickLblPos val="nextTo"/>
        <c:crossAx val="11042816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9379892425847359"/>
          <c:y val="5.3156141122895892E-2"/>
          <c:w val="0.69637718886019151"/>
          <c:h val="0.9468438588771046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Физика</c:v>
                </c:pt>
                <c:pt idx="1">
                  <c:v>Информатика</c:v>
                </c:pt>
                <c:pt idx="2">
                  <c:v>История </c:v>
                </c:pt>
                <c:pt idx="3">
                  <c:v>Обществознание</c:v>
                </c:pt>
                <c:pt idx="4">
                  <c:v>Биология </c:v>
                </c:pt>
                <c:pt idx="5">
                  <c:v>Химия</c:v>
                </c:pt>
                <c:pt idx="6">
                  <c:v>Английский язык</c:v>
                </c:pt>
                <c:pt idx="7">
                  <c:v>Литература</c:v>
                </c:pt>
                <c:pt idx="8">
                  <c:v>Математика пр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</c:v>
                </c:pt>
                <c:pt idx="1">
                  <c:v>11</c:v>
                </c:pt>
                <c:pt idx="2">
                  <c:v>2</c:v>
                </c:pt>
                <c:pt idx="3">
                  <c:v>4</c:v>
                </c:pt>
                <c:pt idx="4">
                  <c:v>9</c:v>
                </c:pt>
                <c:pt idx="5">
                  <c:v>13</c:v>
                </c:pt>
                <c:pt idx="6">
                  <c:v>1</c:v>
                </c:pt>
                <c:pt idx="7">
                  <c:v>1</c:v>
                </c:pt>
                <c:pt idx="8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E9-4D12-B97B-6B55B0A85D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Физика</c:v>
                </c:pt>
                <c:pt idx="1">
                  <c:v>Информатика</c:v>
                </c:pt>
                <c:pt idx="2">
                  <c:v>История </c:v>
                </c:pt>
                <c:pt idx="3">
                  <c:v>Обществознание</c:v>
                </c:pt>
                <c:pt idx="4">
                  <c:v>Биология </c:v>
                </c:pt>
                <c:pt idx="5">
                  <c:v>Химия</c:v>
                </c:pt>
                <c:pt idx="6">
                  <c:v>Английский язык</c:v>
                </c:pt>
                <c:pt idx="7">
                  <c:v>Литература</c:v>
                </c:pt>
                <c:pt idx="8">
                  <c:v>Математика пр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14</c:v>
                </c:pt>
                <c:pt idx="4">
                  <c:v>5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E9-4D12-B97B-6B55B0A85D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</c:dLbl>
            <c:dLbl>
              <c:idx val="8"/>
              <c:layout>
                <c:manualLayout>
                  <c:x val="4.5122591330019933E-3"/>
                  <c:y val="-4.8325667167597704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28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Лист1!$A$2:$A$10</c:f>
              <c:strCache>
                <c:ptCount val="9"/>
                <c:pt idx="0">
                  <c:v>Физика</c:v>
                </c:pt>
                <c:pt idx="1">
                  <c:v>Информатика</c:v>
                </c:pt>
                <c:pt idx="2">
                  <c:v>История </c:v>
                </c:pt>
                <c:pt idx="3">
                  <c:v>Обществознание</c:v>
                </c:pt>
                <c:pt idx="4">
                  <c:v>Биология </c:v>
                </c:pt>
                <c:pt idx="5">
                  <c:v>Химия</c:v>
                </c:pt>
                <c:pt idx="6">
                  <c:v>Английский язык</c:v>
                </c:pt>
                <c:pt idx="7">
                  <c:v>Литература</c:v>
                </c:pt>
                <c:pt idx="8">
                  <c:v>Математика пр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8</c:v>
                </c:pt>
                <c:pt idx="1">
                  <c:v>12</c:v>
                </c:pt>
                <c:pt idx="2">
                  <c:v>1</c:v>
                </c:pt>
                <c:pt idx="3">
                  <c:v>18</c:v>
                </c:pt>
                <c:pt idx="4">
                  <c:v>11</c:v>
                </c:pt>
                <c:pt idx="5">
                  <c:v>9</c:v>
                </c:pt>
                <c:pt idx="6">
                  <c:v>5</c:v>
                </c:pt>
                <c:pt idx="7">
                  <c:v>1</c:v>
                </c:pt>
                <c:pt idx="8">
                  <c:v>28</c:v>
                </c:pt>
              </c:numCache>
            </c:numRef>
          </c:val>
        </c:ser>
        <c:dLbls>
          <c:showVal val="1"/>
        </c:dLbls>
        <c:gapWidth val="182"/>
        <c:axId val="160690176"/>
        <c:axId val="160691712"/>
      </c:barChart>
      <c:catAx>
        <c:axId val="160690176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691712"/>
        <c:crosses val="autoZero"/>
        <c:auto val="1"/>
        <c:lblAlgn val="ctr"/>
        <c:lblOffset val="100"/>
      </c:catAx>
      <c:valAx>
        <c:axId val="160691712"/>
        <c:scaling>
          <c:orientation val="minMax"/>
        </c:scaling>
        <c:delete val="1"/>
        <c:axPos val="b"/>
        <c:numFmt formatCode="General" sourceLinked="1"/>
        <c:tickLblPos val="none"/>
        <c:crossAx val="16069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5868796713544033E-2"/>
          <c:y val="0.20295817773105473"/>
          <c:w val="0.95413120328645662"/>
          <c:h val="0.4897665954773813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 по школе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Обществознание</c:v>
                </c:pt>
                <c:pt idx="6">
                  <c:v>Химия</c:v>
                </c:pt>
                <c:pt idx="7">
                  <c:v>Биология</c:v>
                </c:pt>
                <c:pt idx="8">
                  <c:v>Литература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76</c:v>
                </c:pt>
                <c:pt idx="1">
                  <c:v>64</c:v>
                </c:pt>
                <c:pt idx="2">
                  <c:v>50</c:v>
                </c:pt>
                <c:pt idx="3">
                  <c:v>76</c:v>
                </c:pt>
                <c:pt idx="4">
                  <c:v>78</c:v>
                </c:pt>
                <c:pt idx="5">
                  <c:v>68</c:v>
                </c:pt>
                <c:pt idx="6">
                  <c:v>51</c:v>
                </c:pt>
                <c:pt idx="7">
                  <c:v>52</c:v>
                </c:pt>
                <c:pt idx="8">
                  <c:v>34</c:v>
                </c:pt>
                <c:pt idx="9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87-4D3F-9079-F8FA8F32A9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по г. Ярославлю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Обществознание</c:v>
                </c:pt>
                <c:pt idx="6">
                  <c:v>Химия</c:v>
                </c:pt>
                <c:pt idx="7">
                  <c:v>Биология</c:v>
                </c:pt>
                <c:pt idx="8">
                  <c:v>Литература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72</c:v>
                </c:pt>
                <c:pt idx="1">
                  <c:v>58</c:v>
                </c:pt>
                <c:pt idx="2">
                  <c:v>50</c:v>
                </c:pt>
                <c:pt idx="3">
                  <c:v>60</c:v>
                </c:pt>
                <c:pt idx="4">
                  <c:v>57</c:v>
                </c:pt>
                <c:pt idx="5">
                  <c:v>58</c:v>
                </c:pt>
                <c:pt idx="6">
                  <c:v>56</c:v>
                </c:pt>
                <c:pt idx="7">
                  <c:v>52</c:v>
                </c:pt>
                <c:pt idx="8">
                  <c:v>61</c:v>
                </c:pt>
                <c:pt idx="9">
                  <c:v>63</c:v>
                </c:pt>
              </c:numCache>
            </c:numRef>
          </c:val>
        </c:ser>
        <c:dLbls>
          <c:showVal val="1"/>
        </c:dLbls>
        <c:gapWidth val="219"/>
        <c:overlap val="-27"/>
        <c:axId val="160701056"/>
        <c:axId val="164217216"/>
      </c:barChart>
      <c:catAx>
        <c:axId val="16070105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4217216"/>
        <c:crosses val="autoZero"/>
        <c:auto val="1"/>
        <c:lblAlgn val="ctr"/>
        <c:lblOffset val="100"/>
      </c:catAx>
      <c:valAx>
        <c:axId val="1642172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one"/>
        <c:crossAx val="16070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900684391911054"/>
          <c:y val="4.9605121336796114E-2"/>
          <c:w val="0.59776857214377654"/>
          <c:h val="5.8527475861663972E-2"/>
        </c:manualLayout>
      </c:layout>
      <c:txPr>
        <a:bodyPr rot="0" vert="horz"/>
        <a:lstStyle/>
        <a:p>
          <a:pPr>
            <a:defRPr sz="1400"/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877A0-E1A6-43D2-B7A0-9863DE354B08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4A53A-5F8E-4616-8B53-42247D4C5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6AD3-FAEF-494F-9DB5-2705D3C4FE8E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9899-F1C1-4B71-85B9-AC738D390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фото 1"/>
          <p:cNvPicPr>
            <a:picLocks noChangeAspect="1" noChangeArrowheads="1"/>
          </p:cNvPicPr>
          <p:nvPr/>
        </p:nvPicPr>
        <p:blipFill>
          <a:blip r:embed="rId2" cstate="print"/>
          <a:srcRect l="8585" r="4475" b="15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mpd="thickThin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500063" y="500042"/>
            <a:ext cx="8286779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nstantia" panose="02030602050306030303" pitchFamily="18" charset="0"/>
              </a:rPr>
              <a:t>Количество учащихся, имеющих академическую задолженность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14348" y="1714488"/>
          <a:ext cx="8001056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37C297-7338-4673-8076-3D21EFEC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rmAutofit fontScale="90000"/>
          </a:bodyPr>
          <a:lstStyle/>
          <a:p>
            <a:r>
              <a:rPr lang="ru-RU" sz="2900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Количество выпускников, сдававших </a:t>
            </a:r>
            <a:r>
              <a:rPr lang="ru-RU" sz="2900" b="1" dirty="0" smtClean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ЕГЭ (предметы по выбору)</a:t>
            </a:r>
            <a:r>
              <a:rPr lang="ru-RU" sz="3600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1BC53E03-4AB8-40A7-AB3F-3D0F2C9A21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82906442"/>
              </p:ext>
            </p:extLst>
          </p:nvPr>
        </p:nvGraphicFramePr>
        <p:xfrm>
          <a:off x="304800" y="1196975"/>
          <a:ext cx="8443664" cy="525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56574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8041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Процент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обучающихся,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справившихся с ЕГЭ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2019-2023 гг.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>
            <p:ph type="tbl" idx="1"/>
          </p:nvPr>
        </p:nvGraphicFramePr>
        <p:xfrm>
          <a:off x="428596" y="1214422"/>
          <a:ext cx="8143932" cy="4633965"/>
        </p:xfrm>
        <a:graphic>
          <a:graphicData uri="http://schemas.openxmlformats.org/drawingml/2006/table">
            <a:tbl>
              <a:tblPr/>
              <a:tblGrid>
                <a:gridCol w="1455347"/>
                <a:gridCol w="1337717"/>
                <a:gridCol w="1337717"/>
                <a:gridCol w="1337717"/>
                <a:gridCol w="1337717"/>
                <a:gridCol w="1337717"/>
              </a:tblGrid>
              <a:tr h="714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Предметы  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 год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Русский язык</a:t>
                      </a: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33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Математика</a:t>
                      </a: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          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(100%)</a:t>
                      </a: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          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(100%)</a:t>
                      </a: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95%</a:t>
                      </a:r>
                    </a:p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(100%)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Физика</a:t>
                      </a: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180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Информатика</a:t>
                      </a: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180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История</a:t>
                      </a: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180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Обществознание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180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Английский язык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8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180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Химия</a:t>
                      </a: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89%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180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Биология</a:t>
                      </a: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91%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175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Литература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375" name="Line 662"/>
          <p:cNvSpPr>
            <a:spLocks noChangeShapeType="1"/>
          </p:cNvSpPr>
          <p:nvPr/>
        </p:nvSpPr>
        <p:spPr bwMode="auto">
          <a:xfrm>
            <a:off x="3563938" y="-4327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376" name="Line 667"/>
          <p:cNvSpPr>
            <a:spLocks noChangeShapeType="1"/>
          </p:cNvSpPr>
          <p:nvPr/>
        </p:nvSpPr>
        <p:spPr bwMode="auto">
          <a:xfrm>
            <a:off x="3563938" y="-4327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377" name="Line 668"/>
          <p:cNvSpPr>
            <a:spLocks noChangeShapeType="1"/>
          </p:cNvSpPr>
          <p:nvPr/>
        </p:nvSpPr>
        <p:spPr bwMode="auto">
          <a:xfrm>
            <a:off x="3595688" y="-4327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378" name="Line 673"/>
          <p:cNvSpPr>
            <a:spLocks noChangeShapeType="1"/>
          </p:cNvSpPr>
          <p:nvPr/>
        </p:nvSpPr>
        <p:spPr bwMode="auto">
          <a:xfrm>
            <a:off x="3595688" y="-4327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379" name="Line 679"/>
          <p:cNvSpPr>
            <a:spLocks noChangeShapeType="1"/>
          </p:cNvSpPr>
          <p:nvPr/>
        </p:nvSpPr>
        <p:spPr bwMode="auto">
          <a:xfrm>
            <a:off x="5278438" y="-4327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380" name="Line 682"/>
          <p:cNvSpPr>
            <a:spLocks noChangeShapeType="1"/>
          </p:cNvSpPr>
          <p:nvPr/>
        </p:nvSpPr>
        <p:spPr bwMode="auto">
          <a:xfrm>
            <a:off x="5278438" y="-4327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381" name="Line 690"/>
          <p:cNvSpPr>
            <a:spLocks noChangeShapeType="1"/>
          </p:cNvSpPr>
          <p:nvPr/>
        </p:nvSpPr>
        <p:spPr bwMode="auto">
          <a:xfrm>
            <a:off x="3563938" y="-4083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382" name="Line 697"/>
          <p:cNvSpPr>
            <a:spLocks noChangeShapeType="1"/>
          </p:cNvSpPr>
          <p:nvPr/>
        </p:nvSpPr>
        <p:spPr bwMode="auto">
          <a:xfrm>
            <a:off x="3563938" y="-4083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383" name="Line 698"/>
          <p:cNvSpPr>
            <a:spLocks noChangeShapeType="1"/>
          </p:cNvSpPr>
          <p:nvPr/>
        </p:nvSpPr>
        <p:spPr bwMode="auto">
          <a:xfrm>
            <a:off x="3595688" y="-4083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384" name="Line 705"/>
          <p:cNvSpPr>
            <a:spLocks noChangeShapeType="1"/>
          </p:cNvSpPr>
          <p:nvPr/>
        </p:nvSpPr>
        <p:spPr bwMode="auto">
          <a:xfrm>
            <a:off x="3595688" y="-4083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385" name="Line 715"/>
          <p:cNvSpPr>
            <a:spLocks noChangeShapeType="1"/>
          </p:cNvSpPr>
          <p:nvPr/>
        </p:nvSpPr>
        <p:spPr bwMode="auto">
          <a:xfrm>
            <a:off x="5278438" y="-4083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386" name="Line 718"/>
          <p:cNvSpPr>
            <a:spLocks noChangeShapeType="1"/>
          </p:cNvSpPr>
          <p:nvPr/>
        </p:nvSpPr>
        <p:spPr bwMode="auto">
          <a:xfrm>
            <a:off x="5278438" y="-4083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387" name="Line 726"/>
          <p:cNvSpPr>
            <a:spLocks noChangeShapeType="1"/>
          </p:cNvSpPr>
          <p:nvPr/>
        </p:nvSpPr>
        <p:spPr bwMode="auto">
          <a:xfrm>
            <a:off x="3563938" y="-3808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388" name="Line 733"/>
          <p:cNvSpPr>
            <a:spLocks noChangeShapeType="1"/>
          </p:cNvSpPr>
          <p:nvPr/>
        </p:nvSpPr>
        <p:spPr bwMode="auto">
          <a:xfrm>
            <a:off x="3563938" y="-3808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389" name="Line 734"/>
          <p:cNvSpPr>
            <a:spLocks noChangeShapeType="1"/>
          </p:cNvSpPr>
          <p:nvPr/>
        </p:nvSpPr>
        <p:spPr bwMode="auto">
          <a:xfrm>
            <a:off x="3595688" y="-3808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390" name="Line 741"/>
          <p:cNvSpPr>
            <a:spLocks noChangeShapeType="1"/>
          </p:cNvSpPr>
          <p:nvPr/>
        </p:nvSpPr>
        <p:spPr bwMode="auto">
          <a:xfrm>
            <a:off x="3595688" y="-3808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391" name="Line 751"/>
          <p:cNvSpPr>
            <a:spLocks noChangeShapeType="1"/>
          </p:cNvSpPr>
          <p:nvPr/>
        </p:nvSpPr>
        <p:spPr bwMode="auto">
          <a:xfrm>
            <a:off x="5278438" y="-3808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392" name="Line 754"/>
          <p:cNvSpPr>
            <a:spLocks noChangeShapeType="1"/>
          </p:cNvSpPr>
          <p:nvPr/>
        </p:nvSpPr>
        <p:spPr bwMode="auto">
          <a:xfrm>
            <a:off x="5278438" y="-3808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393" name="Line 762"/>
          <p:cNvSpPr>
            <a:spLocks noChangeShapeType="1"/>
          </p:cNvSpPr>
          <p:nvPr/>
        </p:nvSpPr>
        <p:spPr bwMode="auto">
          <a:xfrm>
            <a:off x="3563938" y="-35337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394" name="Line 769"/>
          <p:cNvSpPr>
            <a:spLocks noChangeShapeType="1"/>
          </p:cNvSpPr>
          <p:nvPr/>
        </p:nvSpPr>
        <p:spPr bwMode="auto">
          <a:xfrm>
            <a:off x="3563938" y="-35337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395" name="Line 770"/>
          <p:cNvSpPr>
            <a:spLocks noChangeShapeType="1"/>
          </p:cNvSpPr>
          <p:nvPr/>
        </p:nvSpPr>
        <p:spPr bwMode="auto">
          <a:xfrm>
            <a:off x="3595688" y="-35337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396" name="Line 777"/>
          <p:cNvSpPr>
            <a:spLocks noChangeShapeType="1"/>
          </p:cNvSpPr>
          <p:nvPr/>
        </p:nvSpPr>
        <p:spPr bwMode="auto">
          <a:xfrm>
            <a:off x="3595688" y="-35337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397" name="Line 787"/>
          <p:cNvSpPr>
            <a:spLocks noChangeShapeType="1"/>
          </p:cNvSpPr>
          <p:nvPr/>
        </p:nvSpPr>
        <p:spPr bwMode="auto">
          <a:xfrm>
            <a:off x="5278438" y="-35337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398" name="Line 790"/>
          <p:cNvSpPr>
            <a:spLocks noChangeShapeType="1"/>
          </p:cNvSpPr>
          <p:nvPr/>
        </p:nvSpPr>
        <p:spPr bwMode="auto">
          <a:xfrm>
            <a:off x="5278438" y="-35337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399" name="Line 798"/>
          <p:cNvSpPr>
            <a:spLocks noChangeShapeType="1"/>
          </p:cNvSpPr>
          <p:nvPr/>
        </p:nvSpPr>
        <p:spPr bwMode="auto">
          <a:xfrm>
            <a:off x="3563938" y="-3259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400" name="Line 805"/>
          <p:cNvSpPr>
            <a:spLocks noChangeShapeType="1"/>
          </p:cNvSpPr>
          <p:nvPr/>
        </p:nvSpPr>
        <p:spPr bwMode="auto">
          <a:xfrm>
            <a:off x="3563938" y="-3259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401" name="Line 806"/>
          <p:cNvSpPr>
            <a:spLocks noChangeShapeType="1"/>
          </p:cNvSpPr>
          <p:nvPr/>
        </p:nvSpPr>
        <p:spPr bwMode="auto">
          <a:xfrm>
            <a:off x="3595688" y="-3259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402" name="Line 813"/>
          <p:cNvSpPr>
            <a:spLocks noChangeShapeType="1"/>
          </p:cNvSpPr>
          <p:nvPr/>
        </p:nvSpPr>
        <p:spPr bwMode="auto">
          <a:xfrm>
            <a:off x="3595688" y="-3259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403" name="Line 823"/>
          <p:cNvSpPr>
            <a:spLocks noChangeShapeType="1"/>
          </p:cNvSpPr>
          <p:nvPr/>
        </p:nvSpPr>
        <p:spPr bwMode="auto">
          <a:xfrm>
            <a:off x="5278438" y="-3259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404" name="Line 826"/>
          <p:cNvSpPr>
            <a:spLocks noChangeShapeType="1"/>
          </p:cNvSpPr>
          <p:nvPr/>
        </p:nvSpPr>
        <p:spPr bwMode="auto">
          <a:xfrm>
            <a:off x="5278438" y="-3259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405" name="Line 834"/>
          <p:cNvSpPr>
            <a:spLocks noChangeShapeType="1"/>
          </p:cNvSpPr>
          <p:nvPr/>
        </p:nvSpPr>
        <p:spPr bwMode="auto">
          <a:xfrm>
            <a:off x="3563938" y="-2984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406" name="Line 841"/>
          <p:cNvSpPr>
            <a:spLocks noChangeShapeType="1"/>
          </p:cNvSpPr>
          <p:nvPr/>
        </p:nvSpPr>
        <p:spPr bwMode="auto">
          <a:xfrm>
            <a:off x="3563938" y="-2984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407" name="Line 842"/>
          <p:cNvSpPr>
            <a:spLocks noChangeShapeType="1"/>
          </p:cNvSpPr>
          <p:nvPr/>
        </p:nvSpPr>
        <p:spPr bwMode="auto">
          <a:xfrm>
            <a:off x="3595688" y="-2984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408" name="Line 849"/>
          <p:cNvSpPr>
            <a:spLocks noChangeShapeType="1"/>
          </p:cNvSpPr>
          <p:nvPr/>
        </p:nvSpPr>
        <p:spPr bwMode="auto">
          <a:xfrm>
            <a:off x="3595688" y="-2984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409" name="Line 859"/>
          <p:cNvSpPr>
            <a:spLocks noChangeShapeType="1"/>
          </p:cNvSpPr>
          <p:nvPr/>
        </p:nvSpPr>
        <p:spPr bwMode="auto">
          <a:xfrm>
            <a:off x="5278438" y="-2984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410" name="Line 862"/>
          <p:cNvSpPr>
            <a:spLocks noChangeShapeType="1"/>
          </p:cNvSpPr>
          <p:nvPr/>
        </p:nvSpPr>
        <p:spPr bwMode="auto">
          <a:xfrm>
            <a:off x="5278438" y="-2984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411" name="Line 870"/>
          <p:cNvSpPr>
            <a:spLocks noChangeShapeType="1"/>
          </p:cNvSpPr>
          <p:nvPr/>
        </p:nvSpPr>
        <p:spPr bwMode="auto">
          <a:xfrm>
            <a:off x="3563938" y="-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412" name="Line 877"/>
          <p:cNvSpPr>
            <a:spLocks noChangeShapeType="1"/>
          </p:cNvSpPr>
          <p:nvPr/>
        </p:nvSpPr>
        <p:spPr bwMode="auto">
          <a:xfrm>
            <a:off x="3563938" y="-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413" name="Line 878"/>
          <p:cNvSpPr>
            <a:spLocks noChangeShapeType="1"/>
          </p:cNvSpPr>
          <p:nvPr/>
        </p:nvSpPr>
        <p:spPr bwMode="auto">
          <a:xfrm>
            <a:off x="3595688" y="-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414" name="Line 885"/>
          <p:cNvSpPr>
            <a:spLocks noChangeShapeType="1"/>
          </p:cNvSpPr>
          <p:nvPr/>
        </p:nvSpPr>
        <p:spPr bwMode="auto">
          <a:xfrm>
            <a:off x="3595688" y="-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415" name="Line 894"/>
          <p:cNvSpPr>
            <a:spLocks noChangeShapeType="1"/>
          </p:cNvSpPr>
          <p:nvPr/>
        </p:nvSpPr>
        <p:spPr bwMode="auto">
          <a:xfrm>
            <a:off x="5278438" y="-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416" name="Line 897"/>
          <p:cNvSpPr>
            <a:spLocks noChangeShapeType="1"/>
          </p:cNvSpPr>
          <p:nvPr/>
        </p:nvSpPr>
        <p:spPr bwMode="auto">
          <a:xfrm>
            <a:off x="5278438" y="-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417" name="Line 905"/>
          <p:cNvSpPr>
            <a:spLocks noChangeShapeType="1"/>
          </p:cNvSpPr>
          <p:nvPr/>
        </p:nvSpPr>
        <p:spPr bwMode="auto">
          <a:xfrm>
            <a:off x="3563938" y="-2435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418" name="Line 912"/>
          <p:cNvSpPr>
            <a:spLocks noChangeShapeType="1"/>
          </p:cNvSpPr>
          <p:nvPr/>
        </p:nvSpPr>
        <p:spPr bwMode="auto">
          <a:xfrm>
            <a:off x="3563938" y="-2435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419" name="Line 913"/>
          <p:cNvSpPr>
            <a:spLocks noChangeShapeType="1"/>
          </p:cNvSpPr>
          <p:nvPr/>
        </p:nvSpPr>
        <p:spPr bwMode="auto">
          <a:xfrm>
            <a:off x="3595688" y="-2435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420" name="Line 920"/>
          <p:cNvSpPr>
            <a:spLocks noChangeShapeType="1"/>
          </p:cNvSpPr>
          <p:nvPr/>
        </p:nvSpPr>
        <p:spPr bwMode="auto">
          <a:xfrm>
            <a:off x="3595688" y="-2435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421" name="Line 929"/>
          <p:cNvSpPr>
            <a:spLocks noChangeShapeType="1"/>
          </p:cNvSpPr>
          <p:nvPr/>
        </p:nvSpPr>
        <p:spPr bwMode="auto">
          <a:xfrm>
            <a:off x="5278438" y="-2435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2422" name="Line 932"/>
          <p:cNvSpPr>
            <a:spLocks noChangeShapeType="1"/>
          </p:cNvSpPr>
          <p:nvPr/>
        </p:nvSpPr>
        <p:spPr bwMode="auto">
          <a:xfrm>
            <a:off x="5278438" y="-2435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9F90A5-EE32-4509-B30F-098D136E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3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среднего балла ЕГЭ </a:t>
            </a:r>
            <a:r>
              <a:rPr lang="ru-RU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000108"/>
          <a:ext cx="8286809" cy="5252565"/>
        </p:xfrm>
        <a:graphic>
          <a:graphicData uri="http://schemas.openxmlformats.org/drawingml/2006/table">
            <a:tbl>
              <a:tblPr/>
              <a:tblGrid>
                <a:gridCol w="1911873"/>
                <a:gridCol w="1424771"/>
                <a:gridCol w="1488703"/>
                <a:gridCol w="1488703"/>
                <a:gridCol w="1972759"/>
              </a:tblGrid>
              <a:tr h="643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3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Предметы </a:t>
                      </a:r>
                      <a:r>
                        <a:rPr lang="ru-RU" sz="2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23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3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2022</a:t>
                      </a:r>
                      <a:endParaRPr lang="ru-RU" sz="23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3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2023</a:t>
                      </a:r>
                      <a:endParaRPr lang="ru-RU" sz="23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Сравнение со средним баллом по г.Ярославлю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493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Русский язык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71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1" i="0" u="none" strike="noStrike" dirty="0" smtClean="0">
                          <a:solidFill>
                            <a:srgbClr val="0000CC"/>
                          </a:solidFill>
                          <a:latin typeface="Times New Roman"/>
                        </a:rPr>
                        <a:t>76</a:t>
                      </a:r>
                      <a:endParaRPr lang="ru-RU" sz="2800" b="1" i="0" u="none" strike="noStrike" dirty="0">
                        <a:solidFill>
                          <a:srgbClr val="0000CC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выше на 4 балла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56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Математика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52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1" i="0" u="none" strike="noStrike" dirty="0" smtClean="0">
                          <a:solidFill>
                            <a:srgbClr val="0000CC"/>
                          </a:solidFill>
                          <a:latin typeface="Calibri"/>
                        </a:rPr>
                        <a:t>64</a:t>
                      </a:r>
                      <a:endParaRPr lang="ru-RU" sz="2800" b="1" i="0" u="none" strike="noStrike" dirty="0">
                        <a:solidFill>
                          <a:srgbClr val="0000CC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выше на 6 баллов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493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Физика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45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1" i="0" u="none" strike="noStrike" dirty="0" smtClean="0">
                          <a:solidFill>
                            <a:srgbClr val="0000CC"/>
                          </a:solidFill>
                          <a:latin typeface="Calibri"/>
                        </a:rPr>
                        <a:t>50</a:t>
                      </a:r>
                      <a:endParaRPr lang="ru-RU" sz="2800" b="1" i="0" u="none" strike="noStrike" dirty="0">
                        <a:solidFill>
                          <a:srgbClr val="0000CC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одинаковый балл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493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Информатика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80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1" i="0" u="none" strike="noStrike" dirty="0" smtClean="0">
                          <a:solidFill>
                            <a:srgbClr val="0000CC"/>
                          </a:solidFill>
                          <a:latin typeface="Calibri"/>
                        </a:rPr>
                        <a:t>76</a:t>
                      </a:r>
                      <a:endParaRPr lang="ru-RU" sz="2800" b="1" i="0" u="none" strike="noStrike" dirty="0">
                        <a:solidFill>
                          <a:srgbClr val="0000CC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выше на 16 баллов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493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История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3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3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50</a:t>
                      </a:r>
                      <a:endParaRPr lang="ru-RU" sz="3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3200" b="1" i="0" u="none" strike="noStrike" dirty="0" smtClean="0">
                          <a:solidFill>
                            <a:srgbClr val="0000CC"/>
                          </a:solidFill>
                          <a:latin typeface="Calibri"/>
                        </a:rPr>
                        <a:t>78</a:t>
                      </a:r>
                      <a:endParaRPr lang="ru-RU" sz="3200" b="1" i="0" u="none" strike="noStrike" dirty="0">
                        <a:solidFill>
                          <a:srgbClr val="0000CC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выше на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11 баллов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9926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Обществознание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3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3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59</a:t>
                      </a:r>
                      <a:endParaRPr lang="ru-RU" sz="3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3200" b="1" i="0" u="none" strike="noStrike" dirty="0" smtClean="0">
                          <a:solidFill>
                            <a:srgbClr val="0000CC"/>
                          </a:solidFill>
                          <a:latin typeface="Calibri"/>
                        </a:rPr>
                        <a:t>68</a:t>
                      </a:r>
                      <a:endParaRPr lang="ru-RU" sz="3200" b="1" i="0" u="none" strike="noStrike" dirty="0">
                        <a:solidFill>
                          <a:srgbClr val="0000CC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выше на 10 баллов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493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Химия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60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1" i="0" u="none" strike="noStrike" dirty="0" smtClean="0">
                          <a:solidFill>
                            <a:srgbClr val="0000CC"/>
                          </a:solidFill>
                          <a:latin typeface="Calibri"/>
                        </a:rPr>
                        <a:t>51</a:t>
                      </a:r>
                      <a:endParaRPr lang="ru-RU" sz="2800" b="1" i="0" u="none" strike="noStrike" dirty="0">
                        <a:solidFill>
                          <a:srgbClr val="0000CC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ниже на 5 баллов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493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Биология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61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1" i="0" u="none" strike="noStrike" dirty="0" smtClean="0">
                          <a:solidFill>
                            <a:srgbClr val="0000CC"/>
                          </a:solidFill>
                          <a:latin typeface="Calibri"/>
                        </a:rPr>
                        <a:t>52</a:t>
                      </a:r>
                      <a:endParaRPr lang="ru-RU" sz="2800" b="1" i="0" u="none" strike="noStrike" dirty="0">
                        <a:solidFill>
                          <a:srgbClr val="0000CC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одинаковый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493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Литература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56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1" i="0" u="none" strike="noStrike" dirty="0" smtClean="0">
                          <a:solidFill>
                            <a:srgbClr val="0000CC"/>
                          </a:solidFill>
                          <a:latin typeface="Calibri"/>
                        </a:rPr>
                        <a:t>34</a:t>
                      </a:r>
                      <a:endParaRPr lang="ru-RU" sz="2800" b="1" i="0" u="none" strike="noStrike" dirty="0">
                        <a:solidFill>
                          <a:srgbClr val="0000CC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ниже на 27 баллов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9926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Английский язык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80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1" i="0" u="none" strike="noStrike" dirty="0" smtClean="0">
                          <a:solidFill>
                            <a:srgbClr val="0000CC"/>
                          </a:solidFill>
                          <a:latin typeface="Calibri"/>
                        </a:rPr>
                        <a:t>57</a:t>
                      </a:r>
                      <a:endParaRPr lang="ru-RU" sz="2800" b="1" i="0" u="none" strike="noStrike" dirty="0">
                        <a:solidFill>
                          <a:srgbClr val="0000CC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ниже на 6 баллов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38078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808" y="214290"/>
            <a:ext cx="8305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Сравнение среднего балла ЕГЭ школы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с показателями по </a:t>
            </a:r>
            <a:r>
              <a:rPr lang="ru-RU" sz="3200" b="1" dirty="0" smtClean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г. Ярославлю</a:t>
            </a:r>
            <a:endParaRPr lang="ru-RU" sz="3200" b="1" dirty="0">
              <a:solidFill>
                <a:srgbClr val="C0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="" xmlns:a16="http://schemas.microsoft.com/office/drawing/2014/main" id="{2E353968-611A-40F9-A7F4-1B02E8AA08C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512037872"/>
              </p:ext>
            </p:extLst>
          </p:nvPr>
        </p:nvGraphicFramePr>
        <p:xfrm>
          <a:off x="766763" y="1285875"/>
          <a:ext cx="8377237" cy="510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8012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nstantia" panose="02030602050306030303" pitchFamily="18" charset="0"/>
              </a:rPr>
              <a:t>Лучшие</a:t>
            </a:r>
            <a:r>
              <a:rPr lang="ru-RU" sz="3200" b="1" dirty="0">
                <a:solidFill>
                  <a:srgbClr val="C00000"/>
                </a:solidFill>
                <a:latin typeface="Constantia" panose="02030602050306030303" pitchFamily="18" charset="0"/>
              </a:rPr>
              <a:t> результаты ЕГЭ-20</a:t>
            </a:r>
            <a:r>
              <a:rPr lang="en-US" sz="32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2</a:t>
            </a:r>
            <a:r>
              <a:rPr lang="ru-RU" sz="32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3</a:t>
            </a:r>
            <a:endParaRPr lang="ru-RU" sz="32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F2A366D-D801-4BFF-AFEB-0D02864F2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68760"/>
            <a:ext cx="8696356" cy="504056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Русский язык</a:t>
            </a:r>
            <a:r>
              <a:rPr lang="ru-RU" dirty="0" smtClean="0"/>
              <a:t>: </a:t>
            </a:r>
            <a:r>
              <a:rPr lang="ru-RU" dirty="0" err="1" smtClean="0"/>
              <a:t>учитель-Павлишина</a:t>
            </a:r>
            <a:r>
              <a:rPr lang="ru-RU" dirty="0" smtClean="0"/>
              <a:t> Светлана Сергеевна,</a:t>
            </a:r>
          </a:p>
          <a:p>
            <a:pPr>
              <a:buNone/>
            </a:pPr>
            <a:r>
              <a:rPr lang="ru-RU" dirty="0" smtClean="0"/>
              <a:t> Лей Даниил - 97баллов</a:t>
            </a:r>
          </a:p>
          <a:p>
            <a:pPr>
              <a:buNone/>
            </a:pPr>
            <a:r>
              <a:rPr lang="ru-RU" dirty="0" smtClean="0"/>
              <a:t>Сивков Вячеслав -97 баллов</a:t>
            </a:r>
          </a:p>
          <a:p>
            <a:pPr>
              <a:buNone/>
            </a:pPr>
            <a:r>
              <a:rPr lang="ru-RU" dirty="0" smtClean="0"/>
              <a:t>Коломина Дарья -95 баллов</a:t>
            </a:r>
          </a:p>
          <a:p>
            <a:pPr>
              <a:buNone/>
            </a:pPr>
            <a:r>
              <a:rPr lang="ru-RU" dirty="0" smtClean="0"/>
              <a:t>Сачкова Елена -91 балл</a:t>
            </a:r>
          </a:p>
          <a:p>
            <a:pPr>
              <a:buNone/>
            </a:pPr>
            <a:r>
              <a:rPr lang="ru-RU" dirty="0" smtClean="0"/>
              <a:t>Горюнова Марина -89 баллов</a:t>
            </a:r>
          </a:p>
          <a:p>
            <a:pPr>
              <a:buNone/>
            </a:pPr>
            <a:r>
              <a:rPr lang="ru-RU" dirty="0" smtClean="0"/>
              <a:t>Иванов Никита -89 баллов</a:t>
            </a:r>
          </a:p>
          <a:p>
            <a:pPr>
              <a:buNone/>
            </a:pPr>
            <a:r>
              <a:rPr lang="ru-RU" dirty="0" smtClean="0"/>
              <a:t>Николаева Екатерина -89 баллов</a:t>
            </a:r>
          </a:p>
          <a:p>
            <a:pPr>
              <a:buNone/>
            </a:pPr>
            <a:r>
              <a:rPr lang="ru-RU" dirty="0" smtClean="0"/>
              <a:t>Сабурова Мария-89 баллов</a:t>
            </a:r>
          </a:p>
          <a:p>
            <a:pPr>
              <a:buNone/>
            </a:pPr>
            <a:r>
              <a:rPr lang="ru-RU" dirty="0" smtClean="0"/>
              <a:t>ср.балл по г. Ярославль – 76 </a:t>
            </a:r>
          </a:p>
          <a:p>
            <a:r>
              <a:rPr lang="ru-RU" b="1" dirty="0" smtClean="0"/>
              <a:t>Математика (профильный уровень):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учитель Савинова Елена Леонидовна, </a:t>
            </a:r>
          </a:p>
          <a:p>
            <a:pPr>
              <a:buNone/>
            </a:pPr>
            <a:r>
              <a:rPr lang="ru-RU" dirty="0" smtClean="0"/>
              <a:t>Андреев Павел – 88 балов</a:t>
            </a:r>
          </a:p>
          <a:p>
            <a:pPr>
              <a:buNone/>
            </a:pPr>
            <a:r>
              <a:rPr lang="ru-RU" dirty="0" smtClean="0"/>
              <a:t>Сивков Вячеслав – 84 балла</a:t>
            </a:r>
          </a:p>
          <a:p>
            <a:pPr>
              <a:buNone/>
            </a:pPr>
            <a:r>
              <a:rPr lang="ru-RU" dirty="0" smtClean="0"/>
              <a:t>Лей Даниил – 82 балла</a:t>
            </a:r>
          </a:p>
          <a:p>
            <a:pPr>
              <a:buNone/>
            </a:pPr>
            <a:r>
              <a:rPr lang="ru-RU" dirty="0" smtClean="0"/>
              <a:t>ср.балл по г. Ярославль – 64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8012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nstantia" panose="02030602050306030303" pitchFamily="18" charset="0"/>
              </a:rPr>
              <a:t>Лучшие</a:t>
            </a:r>
            <a:r>
              <a:rPr lang="ru-RU" sz="3200" b="1" dirty="0">
                <a:solidFill>
                  <a:srgbClr val="C00000"/>
                </a:solidFill>
                <a:latin typeface="Constantia" panose="02030602050306030303" pitchFamily="18" charset="0"/>
              </a:rPr>
              <a:t> результаты ЕГЭ-20</a:t>
            </a:r>
            <a:r>
              <a:rPr lang="en-US" sz="32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2</a:t>
            </a:r>
            <a:r>
              <a:rPr lang="ru-RU" sz="32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3</a:t>
            </a:r>
            <a:endParaRPr lang="ru-RU" sz="32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F2A366D-D801-4BFF-AFEB-0D02864F2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85794"/>
            <a:ext cx="8696356" cy="55235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2000" b="1" dirty="0" smtClean="0"/>
              <a:t>Обществознание: учитель Полканова Елена Валентиновна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Николаева Екатерина – 88 балла</a:t>
            </a:r>
          </a:p>
          <a:p>
            <a:pPr>
              <a:buNone/>
            </a:pPr>
            <a:r>
              <a:rPr lang="ru-RU" sz="2000" dirty="0" smtClean="0"/>
              <a:t>Соколова Владислава – 85 баллов</a:t>
            </a:r>
          </a:p>
          <a:p>
            <a:pPr>
              <a:buNone/>
            </a:pPr>
            <a:r>
              <a:rPr lang="ru-RU" sz="2000" dirty="0" smtClean="0"/>
              <a:t>Коломина Дарья – 83 балла</a:t>
            </a:r>
          </a:p>
          <a:p>
            <a:pPr>
              <a:buNone/>
            </a:pPr>
            <a:r>
              <a:rPr lang="ru-RU" sz="2000" dirty="0" smtClean="0"/>
              <a:t>ср.балл по г. Ярославль-58  </a:t>
            </a:r>
          </a:p>
          <a:p>
            <a:r>
              <a:rPr lang="ru-RU" sz="2000" b="1" dirty="0" smtClean="0"/>
              <a:t>Информатика: </a:t>
            </a:r>
            <a:r>
              <a:rPr lang="ru-RU" sz="2000" b="1" dirty="0" err="1" smtClean="0"/>
              <a:t>Корчевцева</a:t>
            </a:r>
            <a:r>
              <a:rPr lang="ru-RU" sz="2000" b="1" dirty="0" smtClean="0"/>
              <a:t> Любовь Ивановна,</a:t>
            </a:r>
          </a:p>
          <a:p>
            <a:pPr>
              <a:buNone/>
            </a:pPr>
            <a:r>
              <a:rPr lang="ru-RU" sz="2000" dirty="0" smtClean="0"/>
              <a:t>Сивков Вячеслав – 100 баллов</a:t>
            </a:r>
          </a:p>
          <a:p>
            <a:pPr>
              <a:buNone/>
            </a:pPr>
            <a:r>
              <a:rPr lang="ru-RU" sz="2000" dirty="0" smtClean="0"/>
              <a:t>Лей Даниил – 88 баллов</a:t>
            </a:r>
          </a:p>
          <a:p>
            <a:pPr>
              <a:buNone/>
            </a:pPr>
            <a:r>
              <a:rPr lang="ru-RU" sz="2000" dirty="0" smtClean="0"/>
              <a:t>Андреев Павел – 83 балла</a:t>
            </a:r>
          </a:p>
          <a:p>
            <a:pPr>
              <a:buNone/>
            </a:pPr>
            <a:r>
              <a:rPr lang="ru-RU" sz="2000" dirty="0" smtClean="0"/>
              <a:t>Горбачева Полина – 83 балла</a:t>
            </a:r>
          </a:p>
          <a:p>
            <a:pPr>
              <a:buNone/>
            </a:pPr>
            <a:r>
              <a:rPr lang="ru-RU" sz="2000" dirty="0" smtClean="0"/>
              <a:t>Иванов Никита – 83 балла</a:t>
            </a:r>
          </a:p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dirty="0" smtClean="0"/>
              <a:t>ср.балл по г. Ярославль- 60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Итоги ГИА-9</a:t>
            </a:r>
            <a:endParaRPr lang="ru-RU" sz="8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ГИА - 9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Государственная итоговая аттестация 9 классов в 2022-2023 учебном году включала в себя 2 обязательных экзамена ( русский язык и математика) и 2 экзамена по выбору.  В ГИА в 2022-2023 году принимали участие 81 девятиклассник, из них 77 человек сдавали экзамены в форме ОГЭ, 4 человека в форме ГВЭ.  81 девятиклассник   успешно прошли экзаменационные испытания и  получили аттестаты об основном общем образовании обычного образца.                                                                                                                                                                                          Высоким итогом ГИА-9 является то, что 2 девятиклассника получили максимально возможные баллы за экзамены, а именно:                                                 1.  По русскому языку: Анастасьина Софья- 33 б. из 33 б. возможных,  учитель Сорокина И.Б.</a:t>
            </a:r>
          </a:p>
          <a:p>
            <a:r>
              <a:rPr lang="ru-RU" dirty="0" smtClean="0"/>
              <a:t>2.По географии: Удальцова Полина-31 б. из 31 б. возможных, учитель Гришина О.Е.</a:t>
            </a:r>
          </a:p>
          <a:p>
            <a:r>
              <a:rPr lang="ru-RU" dirty="0" smtClean="0"/>
              <a:t>Дополнительными серьезными испытаниями для девятиклассников были - защита в декабре месяце индивидуального учебного проекта (всего участников 78 человек), а в феврале: итоговое собеседование по русскому языку (всего участников 82 человека).  Все девятиклассники успешно справились с этими двумя </a:t>
            </a:r>
            <a:r>
              <a:rPr lang="ru-RU" dirty="0" err="1" smtClean="0"/>
              <a:t>безоценочными</a:t>
            </a:r>
            <a:r>
              <a:rPr lang="ru-RU" dirty="0" smtClean="0"/>
              <a:t> экзаменами.                                                    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Итоги ГИА по обязательному предмету математика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57225" y="2314607"/>
          <a:ext cx="7829549" cy="3097149"/>
        </p:xfrm>
        <a:graphic>
          <a:graphicData uri="http://schemas.openxmlformats.org/drawingml/2006/table">
            <a:tbl>
              <a:tblPr/>
              <a:tblGrid>
                <a:gridCol w="631169"/>
                <a:gridCol w="1439676"/>
                <a:gridCol w="1439676"/>
                <a:gridCol w="1439676"/>
                <a:gridCol w="1439676"/>
                <a:gridCol w="1439676"/>
              </a:tblGrid>
              <a:tr h="3683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Класс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Число участников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Учитель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Справляемость ( школа № 56)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Качество         (школа № 56)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 средняя отметка (школа № 56)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9-А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Вячеславов П.Н.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93  %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9-Б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Вячеславов П.Н.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71 %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9-В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Вячеславов П.Н.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100 %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70 %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9-Г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Вячеславов П.Н.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100 %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63 %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9-Д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Савинова Е.Л.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100 %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50 %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Итого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Школа № 56 = 81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Показатели по г. Ярославлю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81 человек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 100 %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93, 5  %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58, 8  %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41, 8 %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  4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3, 46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Публичный доклад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Директора муниципального общеобразовательного  учреждения «Средняя школа № 56»</a:t>
            </a: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(150064 г. Ярославль,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пр-д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Моторостроителей, д. 10, </a:t>
            </a: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тел/факс: (4852)56-11-70,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yarsch056@yandex.ru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«Отличника народного просвещения»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«Почетного работника образования»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Озеровой Татьяны Николаевны 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(Высшая квалификационная категория,  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педагогический стаж – 44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года, руководящий стаж – 40 лет,  в школе № 56 – 37 лет)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26/02/2024</a:t>
            </a: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600" b="1" i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Итоги ГИА по обязательному предмету русский язык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66749" y="2566702"/>
          <a:ext cx="7810501" cy="2592959"/>
        </p:xfrm>
        <a:graphic>
          <a:graphicData uri="http://schemas.openxmlformats.org/drawingml/2006/table">
            <a:tbl>
              <a:tblPr/>
              <a:tblGrid>
                <a:gridCol w="631222"/>
                <a:gridCol w="1420091"/>
                <a:gridCol w="1439797"/>
                <a:gridCol w="1439797"/>
                <a:gridCol w="1439797"/>
                <a:gridCol w="1439797"/>
              </a:tblGrid>
              <a:tr h="227965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Класс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Число участников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Учитель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Справляемость                   ( школа № 56)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Качество                     (школа № 56)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 Средняя отметка           (школа № 56)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9-А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Сорокина И.Б.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95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9-Б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Сорокина И.Б.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96 %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9-В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Писарева М.В.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75 %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95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9-Г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Баскакова О.В.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58 %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95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9-Д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Писарева М.В.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50 %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Итого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Школа № 56 = 81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Показатели по г. Ярославлю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 81                                                         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98, 2 %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79 %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70, 6 %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Итоги ГИА по предметам по выбору 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022510"/>
          <a:ext cx="8229601" cy="3681343"/>
        </p:xfrm>
        <a:graphic>
          <a:graphicData uri="http://schemas.openxmlformats.org/drawingml/2006/table">
            <a:tbl>
              <a:tblPr/>
              <a:tblGrid>
                <a:gridCol w="285642"/>
                <a:gridCol w="1061262"/>
                <a:gridCol w="455209"/>
                <a:gridCol w="1040401"/>
                <a:gridCol w="759038"/>
                <a:gridCol w="834461"/>
                <a:gridCol w="910418"/>
                <a:gridCol w="910418"/>
                <a:gridCol w="986376"/>
                <a:gridCol w="986376"/>
              </a:tblGrid>
              <a:tr h="8935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Предмет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Число участников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>
                          <a:latin typeface="Times New Roman"/>
                          <a:ea typeface="Times New Roman"/>
                          <a:cs typeface="Times New Roman"/>
                        </a:rPr>
                        <a:t>Учитель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>
                          <a:latin typeface="Times New Roman"/>
                          <a:ea typeface="Times New Roman"/>
                          <a:cs typeface="Times New Roman"/>
                        </a:rPr>
                        <a:t>Справляемость ( школа № 56)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>
                          <a:latin typeface="Times New Roman"/>
                          <a:ea typeface="Times New Roman"/>
                          <a:cs typeface="Times New Roman"/>
                        </a:rPr>
                        <a:t>Качество          (школа № 56)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>
                          <a:latin typeface="Times New Roman"/>
                          <a:ea typeface="Times New Roman"/>
                          <a:cs typeface="Times New Roman"/>
                        </a:rPr>
                        <a:t>Средний отметка по школе № 56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>
                          <a:latin typeface="Times New Roman"/>
                          <a:ea typeface="Times New Roman"/>
                          <a:cs typeface="Times New Roman"/>
                        </a:rPr>
                        <a:t>Справляемость г. Ярославль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>
                          <a:latin typeface="Times New Roman"/>
                          <a:ea typeface="Times New Roman"/>
                          <a:cs typeface="Times New Roman"/>
                        </a:rPr>
                        <a:t>Качество  г. Ярославль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>
                          <a:latin typeface="Times New Roman"/>
                          <a:ea typeface="Times New Roman"/>
                          <a:cs typeface="Times New Roman"/>
                        </a:rPr>
                        <a:t>Средняя отметка  г. Ярославль 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Английский язык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Моторнов В.И.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0 %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99 %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78 %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4,17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Обществознание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Жмыхова И.Б.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50, 80%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3.54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94,2 %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42,7 %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3, 43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3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Информатика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Корчевцева Л.И.,         Троицкая Е.В.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67,5 %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96,95%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53,3 %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3,68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География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Гришина О.Е.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82,3 %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93, 4 %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60,3  %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3, 74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Химия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Зеленкова О.Н.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82, 1 %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4,25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98, 4 %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82, 2 %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4, 3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Биология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Цуканова О.А.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76,1 %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98, 4%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68,7 %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3, 8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Физика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Папазова Т.А.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66,7  %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99 %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50 %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3,61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Жмыхова И.Б.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4.5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91, 6  %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63,6 %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3, 85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52" marR="57752" marT="8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Таблица № 3 показывает, что по всем предметам по выбору, кроме  английского языка мы наблюдаем более высокие позиции  учащихся школы № 56, по сравнению с соответствующими показателями по городу  Ярославлю. При этом стоит отметить наиболее высокие достижения учащихся. Высокие баллы набрали следующие учащиеся 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1.  Информатика: Тупицына Мария, 9-Б класс, (18 б. из 19 б.) - учитель </a:t>
            </a:r>
            <a:r>
              <a:rPr lang="ru-RU" dirty="0" err="1" smtClean="0"/>
              <a:t>Корчевцева</a:t>
            </a:r>
            <a:r>
              <a:rPr lang="ru-RU" dirty="0" smtClean="0"/>
              <a:t> Л.И.</a:t>
            </a:r>
          </a:p>
          <a:p>
            <a:pPr>
              <a:buNone/>
            </a:pPr>
            <a:r>
              <a:rPr lang="ru-RU" dirty="0" smtClean="0"/>
              <a:t>2.  Информатика : </a:t>
            </a:r>
            <a:r>
              <a:rPr lang="ru-RU" dirty="0" err="1" smtClean="0"/>
              <a:t>Жукина</a:t>
            </a:r>
            <a:r>
              <a:rPr lang="ru-RU" dirty="0" smtClean="0"/>
              <a:t> Дарья, 9-В класс, (18 б. из 19 б.) - учитель </a:t>
            </a:r>
            <a:r>
              <a:rPr lang="ru-RU" dirty="0" err="1" smtClean="0"/>
              <a:t>Корчевцева</a:t>
            </a:r>
            <a:r>
              <a:rPr lang="ru-RU" dirty="0" smtClean="0"/>
              <a:t> Л.И.</a:t>
            </a:r>
          </a:p>
          <a:p>
            <a:pPr>
              <a:buNone/>
            </a:pPr>
            <a:r>
              <a:rPr lang="ru-RU" dirty="0" smtClean="0"/>
              <a:t>3.  Информатика : </a:t>
            </a:r>
            <a:r>
              <a:rPr lang="ru-RU" dirty="0" err="1" smtClean="0"/>
              <a:t>Мадонов</a:t>
            </a:r>
            <a:r>
              <a:rPr lang="ru-RU" dirty="0" smtClean="0"/>
              <a:t> Богдан, 9-Г класс, (18 б. из 19 б.) - учитель </a:t>
            </a:r>
            <a:r>
              <a:rPr lang="ru-RU" dirty="0" err="1" smtClean="0"/>
              <a:t>Корчевцева</a:t>
            </a:r>
            <a:r>
              <a:rPr lang="ru-RU" dirty="0" smtClean="0"/>
              <a:t> Л.И.</a:t>
            </a:r>
          </a:p>
          <a:p>
            <a:pPr>
              <a:buNone/>
            </a:pPr>
            <a:r>
              <a:rPr lang="ru-RU" dirty="0" smtClean="0"/>
              <a:t>4.  История: </a:t>
            </a:r>
            <a:r>
              <a:rPr lang="ru-RU" dirty="0" err="1" smtClean="0"/>
              <a:t>Лозко</a:t>
            </a:r>
            <a:r>
              <a:rPr lang="ru-RU" dirty="0" smtClean="0"/>
              <a:t> Альберт, 9-В класс, (36 б. из 37 б.) – учитель Жмыхова И.Б.</a:t>
            </a:r>
          </a:p>
          <a:p>
            <a:pPr>
              <a:buNone/>
            </a:pPr>
            <a:r>
              <a:rPr lang="ru-RU" dirty="0" smtClean="0"/>
              <a:t>5.  Химия: Ланин Максим,9-Б класс, (39 б. из 40 б.) - учитель Зеленкова О.Н.</a:t>
            </a:r>
          </a:p>
          <a:p>
            <a:pPr>
              <a:buNone/>
            </a:pPr>
            <a:r>
              <a:rPr lang="ru-RU" dirty="0" smtClean="0"/>
              <a:t>6. География: Удальцова Полина, 9-Б класс, - (31 б. из  31 б.) -  учитель Гришина О.Е.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1052736"/>
            <a:ext cx="6858000" cy="424847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ВПР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класс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7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7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учебный год</a:t>
            </a:r>
            <a:br>
              <a:rPr 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3681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Статистика по отметкам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7514968"/>
              </p:ext>
            </p:extLst>
          </p:nvPr>
        </p:nvGraphicFramePr>
        <p:xfrm>
          <a:off x="323528" y="1772814"/>
          <a:ext cx="8614789" cy="446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54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6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4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участников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6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Вся выборка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35274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1574320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30,15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46,35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6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12842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16,66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9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Ярославль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6787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29,91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47,31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16,89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8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общеобразовательное учреждение "Средняя школа № 56"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19,01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60,56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20,42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3681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Статистика по отметкам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6300173"/>
              </p:ext>
            </p:extLst>
          </p:nvPr>
        </p:nvGraphicFramePr>
        <p:xfrm>
          <a:off x="323528" y="1772815"/>
          <a:ext cx="8614789" cy="432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54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6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34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участников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6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Вся выборка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35291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1593498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21,86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44,63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30,65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6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12921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17,89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44,85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35,19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3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Ярославль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6808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16,39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44,02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8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общеобразовательное учреждение "Средняя школа № 56"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28,78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62,59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502920" y="530352"/>
            <a:ext cx="8183880" cy="59949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Сравнительный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анализ по классам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878541"/>
              </p:ext>
            </p:extLst>
          </p:nvPr>
        </p:nvGraphicFramePr>
        <p:xfrm>
          <a:off x="304800" y="1124743"/>
          <a:ext cx="8587678" cy="5438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34">
                  <a:extLst>
                    <a:ext uri="{9D8B030D-6E8A-4147-A177-3AD203B41FA5}">
                      <a16:colId xmlns:a16="http://schemas.microsoft.com/office/drawing/2014/main" xmlns="" val="3249248377"/>
                    </a:ext>
                  </a:extLst>
                </a:gridCol>
                <a:gridCol w="1146953">
                  <a:extLst>
                    <a:ext uri="{9D8B030D-6E8A-4147-A177-3AD203B41FA5}">
                      <a16:colId xmlns:a16="http://schemas.microsoft.com/office/drawing/2014/main" xmlns="" val="1125546291"/>
                    </a:ext>
                  </a:extLst>
                </a:gridCol>
                <a:gridCol w="1171579">
                  <a:extLst>
                    <a:ext uri="{9D8B030D-6E8A-4147-A177-3AD203B41FA5}">
                      <a16:colId xmlns:a16="http://schemas.microsoft.com/office/drawing/2014/main" xmlns="" val="2058856268"/>
                    </a:ext>
                  </a:extLst>
                </a:gridCol>
                <a:gridCol w="1222037">
                  <a:extLst>
                    <a:ext uri="{9D8B030D-6E8A-4147-A177-3AD203B41FA5}">
                      <a16:colId xmlns:a16="http://schemas.microsoft.com/office/drawing/2014/main" xmlns="" val="830555096"/>
                    </a:ext>
                  </a:extLst>
                </a:gridCol>
                <a:gridCol w="1118325">
                  <a:extLst>
                    <a:ext uri="{9D8B030D-6E8A-4147-A177-3AD203B41FA5}">
                      <a16:colId xmlns:a16="http://schemas.microsoft.com/office/drawing/2014/main" xmlns="" val="2853895682"/>
                    </a:ext>
                  </a:extLst>
                </a:gridCol>
                <a:gridCol w="1118325">
                  <a:extLst>
                    <a:ext uri="{9D8B030D-6E8A-4147-A177-3AD203B41FA5}">
                      <a16:colId xmlns:a16="http://schemas.microsoft.com/office/drawing/2014/main" xmlns="" val="2874079807"/>
                    </a:ext>
                  </a:extLst>
                </a:gridCol>
                <a:gridCol w="1118325">
                  <a:extLst>
                    <a:ext uri="{9D8B030D-6E8A-4147-A177-3AD203B41FA5}">
                      <a16:colId xmlns:a16="http://schemas.microsoft.com/office/drawing/2014/main" xmlns="" val="93081508"/>
                    </a:ext>
                  </a:extLst>
                </a:gridCol>
              </a:tblGrid>
              <a:tr h="506613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«А»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«Б»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«В»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«Г»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«Д»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«Е»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2614338384"/>
                  </a:ext>
                </a:extLst>
              </a:tr>
              <a:tr h="56016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Писали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18ч.-100%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ч.-100%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ч.-100%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ч.-100%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25ч.-100%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26ч.-100%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671498479"/>
                  </a:ext>
                </a:extLst>
              </a:tr>
              <a:tr h="64387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Отметка «5»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ч.-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ч.-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ч.-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ч.-24%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13ч.-52%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25ч.-96%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2116474953"/>
                  </a:ext>
                </a:extLst>
              </a:tr>
              <a:tr h="8865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Отметка «4»</a:t>
                      </a: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ч.-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ч.-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ч.-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10ч.-48%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9ч.-36%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1ч.-4%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704095572"/>
                  </a:ext>
                </a:extLst>
              </a:tr>
              <a:tr h="8865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Отметка «3»</a:t>
                      </a: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ч.-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ч.-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6ч.-29%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3ч.-12%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2990606675"/>
                  </a:ext>
                </a:extLst>
              </a:tr>
              <a:tr h="6438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Отметка «2»</a:t>
                      </a: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521601482"/>
                  </a:ext>
                </a:extLst>
              </a:tr>
              <a:tr h="7127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Справляемость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18ч.-100%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ч.-100%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ч.-100%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21ч.-100%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25ч.-100%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26ч.-100%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2510118780"/>
                  </a:ext>
                </a:extLst>
              </a:tr>
              <a:tr h="56016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Успешность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ч.-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ч.-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ч.-100%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15ч.-71%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22ч.-88%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26ч.-100%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25412901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3681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Окружающий мир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Статистика по отметкам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6012524"/>
              </p:ext>
            </p:extLst>
          </p:nvPr>
        </p:nvGraphicFramePr>
        <p:xfrm>
          <a:off x="323528" y="1772815"/>
          <a:ext cx="8614789" cy="403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54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6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34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участников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6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Вся выборка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35268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1581147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19,12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55,34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24,38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6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12962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16,28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3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Ярославль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6803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57,61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26,72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91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общеобразовательное учреждение "Средняя школа № 56"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11,35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66,67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21,99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655320" y="404663"/>
            <a:ext cx="8183880" cy="567678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Сравнительный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анализ по классам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4927564"/>
              </p:ext>
            </p:extLst>
          </p:nvPr>
        </p:nvGraphicFramePr>
        <p:xfrm>
          <a:off x="304800" y="980729"/>
          <a:ext cx="8587678" cy="5616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34">
                  <a:extLst>
                    <a:ext uri="{9D8B030D-6E8A-4147-A177-3AD203B41FA5}">
                      <a16:colId xmlns:a16="http://schemas.microsoft.com/office/drawing/2014/main" xmlns="" val="3249248377"/>
                    </a:ext>
                  </a:extLst>
                </a:gridCol>
                <a:gridCol w="1146953">
                  <a:extLst>
                    <a:ext uri="{9D8B030D-6E8A-4147-A177-3AD203B41FA5}">
                      <a16:colId xmlns:a16="http://schemas.microsoft.com/office/drawing/2014/main" xmlns="" val="1125546291"/>
                    </a:ext>
                  </a:extLst>
                </a:gridCol>
                <a:gridCol w="1171579">
                  <a:extLst>
                    <a:ext uri="{9D8B030D-6E8A-4147-A177-3AD203B41FA5}">
                      <a16:colId xmlns:a16="http://schemas.microsoft.com/office/drawing/2014/main" xmlns="" val="2058856268"/>
                    </a:ext>
                  </a:extLst>
                </a:gridCol>
                <a:gridCol w="1222037">
                  <a:extLst>
                    <a:ext uri="{9D8B030D-6E8A-4147-A177-3AD203B41FA5}">
                      <a16:colId xmlns:a16="http://schemas.microsoft.com/office/drawing/2014/main" xmlns="" val="830555096"/>
                    </a:ext>
                  </a:extLst>
                </a:gridCol>
                <a:gridCol w="1118325">
                  <a:extLst>
                    <a:ext uri="{9D8B030D-6E8A-4147-A177-3AD203B41FA5}">
                      <a16:colId xmlns:a16="http://schemas.microsoft.com/office/drawing/2014/main" xmlns="" val="2853895682"/>
                    </a:ext>
                  </a:extLst>
                </a:gridCol>
                <a:gridCol w="1118325">
                  <a:extLst>
                    <a:ext uri="{9D8B030D-6E8A-4147-A177-3AD203B41FA5}">
                      <a16:colId xmlns:a16="http://schemas.microsoft.com/office/drawing/2014/main" xmlns="" val="2874079807"/>
                    </a:ext>
                  </a:extLst>
                </a:gridCol>
                <a:gridCol w="1118325">
                  <a:extLst>
                    <a:ext uri="{9D8B030D-6E8A-4147-A177-3AD203B41FA5}">
                      <a16:colId xmlns:a16="http://schemas.microsoft.com/office/drawing/2014/main" xmlns="" val="93081508"/>
                    </a:ext>
                  </a:extLst>
                </a:gridCol>
              </a:tblGrid>
              <a:tr h="526877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«А»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«Б»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«В»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«Г»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«Д»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«Е»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2614338384"/>
                  </a:ext>
                </a:extLst>
              </a:tr>
              <a:tr h="5825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Писали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18ч.-100%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21ч.-100%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29ч.-100%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21ч.-100%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25ч.-100%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27ч.-100%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671498479"/>
                  </a:ext>
                </a:extLst>
              </a:tr>
              <a:tr h="66963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Отметка «5»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1ч.-6%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3ч.-14%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4ч.-14%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3ч.-14%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10ч.-40%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10ч.-37%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2116474953"/>
                  </a:ext>
                </a:extLst>
              </a:tr>
              <a:tr h="9220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Отметка «4»</a:t>
                      </a: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16ч.-89%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14ч.-67%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25ч.-86%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10ч.-48%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14ч.-56%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15ч.-56%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704095572"/>
                  </a:ext>
                </a:extLst>
              </a:tr>
              <a:tr h="9220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Отметка «3»</a:t>
                      </a: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1ч.-6%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4ч.-19%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8ч.-38%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1ч.-4%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2ч.-7%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2990606675"/>
                  </a:ext>
                </a:extLst>
              </a:tr>
              <a:tr h="6696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Отметка «2»</a:t>
                      </a: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521601482"/>
                  </a:ext>
                </a:extLst>
              </a:tr>
              <a:tr h="74126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Справляемость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18ч.-100%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21ч.-100%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29ч.-100%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21ч.-100%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25ч.-100%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27ч.-100%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2510118780"/>
                  </a:ext>
                </a:extLst>
              </a:tr>
              <a:tr h="5825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Успешность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17ч.-94%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17ч.-81%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29ч.-100%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13ч.-62%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24ч.-96%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25ч.-93%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063" marR="97063"/>
                </a:tc>
                <a:extLst>
                  <a:ext uri="{0D108BD9-81ED-4DB2-BD59-A6C34878D82A}">
                    <a16:rowId xmlns:a16="http://schemas.microsoft.com/office/drawing/2014/main" xmlns="" val="25412901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955" y="171214"/>
            <a:ext cx="1685675" cy="147145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25241" b="13825"/>
          <a:stretch/>
        </p:blipFill>
        <p:spPr>
          <a:xfrm>
            <a:off x="333955" y="1555205"/>
            <a:ext cx="8364357" cy="38119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40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57200" y="9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cap="all" spc="-1" dirty="0">
                <a:solidFill>
                  <a:srgbClr val="4E3B30"/>
                </a:solidFill>
                <a:latin typeface="Franklin Gothic Medium"/>
                <a:ea typeface="DejaVu Sans"/>
              </a:rPr>
              <a:t>Участие школы в мероприятиях различного уровня в 2022-20</a:t>
            </a:r>
            <a:r>
              <a:rPr lang="en-US" sz="2800" b="0" strike="noStrike" cap="all" spc="-1" dirty="0">
                <a:solidFill>
                  <a:srgbClr val="4E3B30"/>
                </a:solidFill>
                <a:latin typeface="Franklin Gothic Medium"/>
                <a:ea typeface="DejaVu Sans"/>
              </a:rPr>
              <a:t>23</a:t>
            </a:r>
            <a:r>
              <a:rPr lang="ru-RU" sz="2800" b="0" strike="noStrike" cap="all" spc="-1" dirty="0">
                <a:solidFill>
                  <a:srgbClr val="4E3B30"/>
                </a:solidFill>
                <a:latin typeface="Franklin Gothic Medium"/>
                <a:ea typeface="DejaVu Sans"/>
              </a:rPr>
              <a:t> учебном году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idx="1"/>
          </p:nvPr>
        </p:nvSpPr>
        <p:spPr>
          <a:xfrm>
            <a:off x="457200" y="1238400"/>
            <a:ext cx="8229240" cy="542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7000" lnSpcReduction="20000"/>
          </a:bodyPr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III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место среди ШСК по 4-м классам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I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место по мини-футболу среди ШСК по 2-м классам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ГТО перезагрузка (конкурс рисунков) -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I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III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место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II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место среди ШСК по 2-м классам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I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место среди ШСК по 5-м классам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II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место Военно-спортивная игра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КИТ -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место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Областной конкурс «Компьютерный мир» - II место (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Трайдакало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Арсений)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Областной конкурс компьютерной графики -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I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II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место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Мастер-класс для управленческой команды ЯГТУ по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использованиюПМК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«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Социомониторинг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-сервис»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МРЦ «Управление качеством образования на институциональном уровне»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Участие в городском конкурсе лучших психолого-педагогических практик (Гусева Е.В.)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Аудит «Успех каждого ребенка»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spcBef>
                <a:spcPts val="1417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Анкетирование по организационно культуре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spcBef>
                <a:spcPts val="1417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Социально-педагогическое тестирование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spcBef>
                <a:spcPts val="1417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Тестирование по профориентации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Выводы и предложения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100%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справляемость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на ВПР: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истории в 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классах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географии в 6 классах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физике в 8 классах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Высокое качество: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математика 5 класс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биология 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класс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5-8 класс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география 6 класс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обществознание 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класс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физика 8 класс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химия 8 класс</a:t>
            </a:r>
          </a:p>
        </p:txBody>
      </p:sp>
    </p:spTree>
    <p:extLst>
      <p:ext uri="{BB962C8B-B14F-4D97-AF65-F5344CB8AC3E}">
        <p14:creationId xmlns="" xmlns:p14="http://schemas.microsoft.com/office/powerpoint/2010/main" val="29522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1052736"/>
            <a:ext cx="6858000" cy="42484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Перечень р</a:t>
            </a: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емонтных работ: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/>
              <a:t>оформлена математическая </a:t>
            </a:r>
            <a:r>
              <a:rPr lang="ru-RU" sz="2200" dirty="0" err="1" smtClean="0"/>
              <a:t>лаунж-зона</a:t>
            </a:r>
            <a:r>
              <a:rPr lang="ru-RU" sz="2200" dirty="0" smtClean="0"/>
              <a:t>, сделана табличка, Пушкинская рекреация, коридор </a:t>
            </a:r>
            <a:r>
              <a:rPr lang="en-US" sz="2200" dirty="0" smtClean="0"/>
              <a:t>III</a:t>
            </a:r>
            <a:r>
              <a:rPr lang="ru-RU" sz="2200" dirty="0" smtClean="0"/>
              <a:t> этажа, установлен потолок </a:t>
            </a:r>
            <a:r>
              <a:rPr lang="ru-RU" sz="2200" dirty="0" err="1" smtClean="0"/>
              <a:t>Амстронг</a:t>
            </a:r>
            <a:r>
              <a:rPr lang="ru-RU" sz="2200" dirty="0" smtClean="0"/>
              <a:t>, сделано напольное покрытие в виде плитки, установлены </a:t>
            </a:r>
            <a:r>
              <a:rPr lang="ru-RU" sz="2200" dirty="0" err="1" smtClean="0"/>
              <a:t>аллюминевые</a:t>
            </a:r>
            <a:r>
              <a:rPr lang="ru-RU" sz="2200" dirty="0" smtClean="0"/>
              <a:t> двери, отремонтирована крыша перехода от учебного к зальному корпусу основного здания, отремонтирован кабинет №16, заменен линолеум в кабинете №28 и №15, в коридоре ЦДО; установлены 2 новых крыльца, автоматические ворота, 2 </a:t>
            </a:r>
            <a:r>
              <a:rPr lang="ru-RU" sz="2200" dirty="0" err="1" smtClean="0"/>
              <a:t>видеодомофона</a:t>
            </a:r>
            <a:r>
              <a:rPr lang="ru-RU" sz="2200" dirty="0" smtClean="0"/>
              <a:t>, видеонаблюдение (6 камер), заменено асфальтовое покрытие у центрального входа; установлено 4 пластиковых окна.</a:t>
            </a: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BA285A-886E-13B5-C780-7F229C979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/>
              <a:t>Роспись стен 3 этажа в Пушкинской рекреации</a:t>
            </a:r>
            <a:endParaRPr lang="ru-RU" sz="4000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E987B0FD-F264-E89C-A425-137E4FD645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4" y="1824408"/>
            <a:ext cx="4119986" cy="4119986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518EDFBA-C4C1-BCA6-DD15-5C4E05A54D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64" y="1824408"/>
            <a:ext cx="4119986" cy="4119986"/>
          </a:xfrm>
        </p:spPr>
      </p:pic>
    </p:spTree>
    <p:extLst>
      <p:ext uri="{BB962C8B-B14F-4D97-AF65-F5344CB8AC3E}">
        <p14:creationId xmlns="" xmlns:p14="http://schemas.microsoft.com/office/powerpoint/2010/main" val="3450334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813EB9-EB98-40CE-8460-6F825139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00" y="245855"/>
            <a:ext cx="8441801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потолке рекреации зрительные тренажеры по методике Базарного.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B5D00A9-4087-44C8-816A-4B1407393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41" y="1925594"/>
            <a:ext cx="5575709" cy="4839765"/>
          </a:xfrm>
        </p:spPr>
      </p:pic>
    </p:spTree>
    <p:extLst>
      <p:ext uri="{BB962C8B-B14F-4D97-AF65-F5344CB8AC3E}">
        <p14:creationId xmlns="" xmlns:p14="http://schemas.microsoft.com/office/powerpoint/2010/main" val="3489502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F625B4-7DD2-5268-6E65-14BB6424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i="1" dirty="0"/>
              <a:t>Роспись стен 3 этажа в математической рекреации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E81CE4C7-A2AC-712A-5BDD-23FFECA275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48880"/>
            <a:ext cx="3886200" cy="3024336"/>
          </a:xfrm>
        </p:spPr>
      </p:pic>
      <p:pic>
        <p:nvPicPr>
          <p:cNvPr id="7" name="Содержимое 6" descr="IMG_20231109_0729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="" xmlns:p14="http://schemas.microsoft.com/office/powerpoint/2010/main" val="1805700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F625B4-7DD2-5268-6E65-14BB6424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i="1" dirty="0"/>
              <a:t>Роспись стен 3 этажа в математической рекреации</a:t>
            </a:r>
            <a:endParaRPr lang="ru-RU" dirty="0"/>
          </a:p>
        </p:txBody>
      </p:sp>
      <p:pic>
        <p:nvPicPr>
          <p:cNvPr id="7" name="Содержимое 6" descr="IMG_20231109_0728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" name="Содержимое 9" descr="IMG_20231109_0729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58109" y="2348706"/>
            <a:ext cx="4128691" cy="3096518"/>
          </a:xfrm>
        </p:spPr>
      </p:pic>
    </p:spTree>
    <p:extLst>
      <p:ext uri="{BB962C8B-B14F-4D97-AF65-F5344CB8AC3E}">
        <p14:creationId xmlns="" xmlns:p14="http://schemas.microsoft.com/office/powerpoint/2010/main" val="1805700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1052736"/>
            <a:ext cx="6858000" cy="424847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Планируется</a:t>
            </a: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установка </a:t>
            </a:r>
            <a:r>
              <a:rPr lang="ru-RU" sz="2000" dirty="0" err="1" smtClean="0"/>
              <a:t>аллюминиевых</a:t>
            </a:r>
            <a:r>
              <a:rPr lang="ru-RU" sz="2000" dirty="0" smtClean="0"/>
              <a:t> </a:t>
            </a:r>
            <a:r>
              <a:rPr lang="ru-RU" sz="2000" dirty="0" smtClean="0"/>
              <a:t>дверей, ремонт и оформление игровой рекреация и коридора </a:t>
            </a:r>
            <a:r>
              <a:rPr lang="en-US" sz="2000" dirty="0" smtClean="0"/>
              <a:t>II</a:t>
            </a:r>
            <a:r>
              <a:rPr lang="ru-RU" sz="2000" dirty="0" smtClean="0"/>
              <a:t> этажа, ремонт туалетов мальчиков на </a:t>
            </a:r>
            <a:r>
              <a:rPr lang="en-US" sz="2000" dirty="0" smtClean="0"/>
              <a:t>II </a:t>
            </a:r>
            <a:r>
              <a:rPr lang="ru-RU" sz="2000" dirty="0" smtClean="0"/>
              <a:t>и </a:t>
            </a:r>
            <a:r>
              <a:rPr lang="en-US" sz="2000" dirty="0" smtClean="0"/>
              <a:t>III</a:t>
            </a:r>
            <a:r>
              <a:rPr lang="ru-RU" sz="2000" dirty="0" smtClean="0"/>
              <a:t> этажах, замена дверей рекреация </a:t>
            </a:r>
            <a:r>
              <a:rPr lang="en-US" sz="2000" dirty="0" smtClean="0"/>
              <a:t>II</a:t>
            </a:r>
            <a:r>
              <a:rPr lang="ru-RU" sz="2000" dirty="0" smtClean="0"/>
              <a:t> этажа; установка 10 окон ПВХ; установка видеонаблюдения (12 камер); ремонт сцены в актовом зале</a:t>
            </a: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1052736"/>
            <a:ext cx="6858000" cy="424847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49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57200" y="9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cap="all" spc="-1" dirty="0">
                <a:solidFill>
                  <a:srgbClr val="4E3B30"/>
                </a:solidFill>
                <a:latin typeface="Franklin Gothic Medium"/>
                <a:ea typeface="DejaVu Sans"/>
              </a:rPr>
              <a:t>Участие школы в мероприятиях различного уровня в 2022-20</a:t>
            </a:r>
            <a:r>
              <a:rPr lang="en-US" sz="2800" b="0" strike="noStrike" cap="all" spc="-1" dirty="0">
                <a:solidFill>
                  <a:srgbClr val="4E3B30"/>
                </a:solidFill>
                <a:latin typeface="Franklin Gothic Medium"/>
                <a:ea typeface="DejaVu Sans"/>
              </a:rPr>
              <a:t>23</a:t>
            </a:r>
            <a:r>
              <a:rPr lang="ru-RU" sz="2800" b="0" strike="noStrike" cap="all" spc="-1" dirty="0">
                <a:solidFill>
                  <a:srgbClr val="4E3B30"/>
                </a:solidFill>
                <a:latin typeface="Franklin Gothic Medium"/>
                <a:ea typeface="DejaVu Sans"/>
              </a:rPr>
              <a:t> учебном году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idx="1"/>
          </p:nvPr>
        </p:nvSpPr>
        <p:spPr>
          <a:xfrm>
            <a:off x="277200" y="1238400"/>
            <a:ext cx="8542800" cy="542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Диплом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II 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степени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XX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Городского ученического театрального фестиваля «Играем в театр» театральному коллективу «Проект»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Лыжный пробег-поход на родину маршала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Ф.И.Толбухина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– сертификаты (Морозова, Масленников,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Мозалевский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Региональный этап ГТО «Перезагрузка» - конкурс рисунков; 2 диплома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степени (Кузнецова, Карпов)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Открытое первенство по лыжному туризму: Грамота за </a:t>
            </a:r>
            <a:r>
              <a:rPr lang="en-US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место младшей группе (Хрусталев, Никитина, Румянцева,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Шивина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Соколова, Акимова)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Городской этап ГТО «Перезагрузка» - конкурс рисунков; диплом </a:t>
            </a:r>
            <a:r>
              <a:rPr lang="en-US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III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степени (Задорожная)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Муниципальный этап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ВсОШ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– 2 призера (Паутов –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англ.язык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Куртэ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–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англ.яз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Ярославский городской педагогический форум 2023 (командный брифинг 30.03.2023г.) Тема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зам.директора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Акиловой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В.Н. «Документирование фактов выявления проблемных ИОС – профилактика субъективизма в доказательной педагогике»  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57200" y="9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cap="all" spc="-1">
                <a:solidFill>
                  <a:srgbClr val="4E3B30"/>
                </a:solidFill>
                <a:latin typeface="Franklin Gothic Medium"/>
                <a:ea typeface="DejaVu Sans"/>
              </a:rPr>
              <a:t>Участие школы в мероприятиях различного уровня в 2022-20</a:t>
            </a:r>
            <a:r>
              <a:rPr lang="en-US" sz="2800" b="0" strike="noStrike" cap="all" spc="-1">
                <a:solidFill>
                  <a:srgbClr val="4E3B30"/>
                </a:solidFill>
                <a:latin typeface="Franklin Gothic Medium"/>
                <a:ea typeface="DejaVu Sans"/>
              </a:rPr>
              <a:t>23</a:t>
            </a:r>
            <a:r>
              <a:rPr lang="ru-RU" sz="2800" b="0" strike="noStrike" cap="all" spc="-1">
                <a:solidFill>
                  <a:srgbClr val="4E3B30"/>
                </a:solidFill>
                <a:latin typeface="Franklin Gothic Medium"/>
                <a:ea typeface="DejaVu Sans"/>
              </a:rPr>
              <a:t> учебном году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idx="1"/>
          </p:nvPr>
        </p:nvSpPr>
        <p:spPr>
          <a:xfrm>
            <a:off x="457200" y="1238400"/>
            <a:ext cx="8229240" cy="542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500" lnSpcReduction="10000"/>
          </a:bodyPr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Ярославский городской педагогический форум 2023 – присутствуют МАОУ «СОШ №5», Усть-Илимск; МОУ СОШ № 46, г. Ижевск; ГБПОУ «26КАДР»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г.Москва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ГБОУ «Школа №1363»,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г.Москва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(командный брифинг 30.03.2023г.)  Тема выступления директора Озеровой Т.Н. «Проблемная образовательная ситуация – Гордеев узел в системе обеспечения качества»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«Педагогические надежды»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Любимкова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С.Е.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Организация и защита проектов «Школьного инициативного бюджетирования» - 28.02.2023 – репортаж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Гортелеканала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Лагерь для первоклассников с 06.02 по 10.02.2023г.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Весенний лагерь «Умные каникулы» с 27.03 по 31.03.2023г.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Фестиваль школьного спорта «Лыжные гонки»: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III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место среди команд 5-х классов (Пивоварова, Сафаров,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Хорохордин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Ежкова)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Городской турнир первенства АШСК по мини-футболу среди команд 4-х классов – диплом (Хвостов,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Костецкий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Рудин, Дугин, Зеленцов,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Немтырев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Зеленцов)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Соревнования по биатлону: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II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место в общекомандном зачете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Соревнования по биатлону: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II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место в индивидуальной гонке (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Хитрук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Соревнования по биатлону: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III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место в гонке патрулей (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Папазова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Прямоугольник 7"/>
          <p:cNvSpPr>
            <a:spLocks noChangeArrowheads="1"/>
          </p:cNvSpPr>
          <p:nvPr/>
        </p:nvSpPr>
        <p:spPr bwMode="auto">
          <a:xfrm>
            <a:off x="857224" y="500042"/>
            <a:ext cx="6572296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Constantia" panose="02030602050306030303" pitchFamily="18" charset="0"/>
              </a:rPr>
              <a:t>Контингент учащихся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9444890"/>
              </p:ext>
            </p:extLst>
          </p:nvPr>
        </p:nvGraphicFramePr>
        <p:xfrm>
          <a:off x="642912" y="1357298"/>
          <a:ext cx="7858179" cy="4500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5939">
                  <a:extLst>
                    <a:ext uri="{9D8B030D-6E8A-4147-A177-3AD203B41FA5}">
                      <a16:colId xmlns="" xmlns:a16="http://schemas.microsoft.com/office/drawing/2014/main" val="1646595009"/>
                    </a:ext>
                  </a:extLst>
                </a:gridCol>
                <a:gridCol w="1580560">
                  <a:extLst>
                    <a:ext uri="{9D8B030D-6E8A-4147-A177-3AD203B41FA5}">
                      <a16:colId xmlns="" xmlns:a16="http://schemas.microsoft.com/office/drawing/2014/main" val="2150831455"/>
                    </a:ext>
                  </a:extLst>
                </a:gridCol>
                <a:gridCol w="1580560">
                  <a:extLst>
                    <a:ext uri="{9D8B030D-6E8A-4147-A177-3AD203B41FA5}">
                      <a16:colId xmlns="" xmlns:a16="http://schemas.microsoft.com/office/drawing/2014/main" val="2766700430"/>
                    </a:ext>
                  </a:extLst>
                </a:gridCol>
                <a:gridCol w="1580560"/>
                <a:gridCol w="1580560"/>
              </a:tblGrid>
              <a:tr h="106575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Franklin Gothic Book"/>
                        </a:rPr>
                        <a:t>Учебный год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Franklin Gothic Book"/>
                        </a:rPr>
                        <a:t>2020-2021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Franklin Gothic Book"/>
                        </a:rPr>
                        <a:t>2021-2022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latin typeface="Franklin Gothic Book"/>
                        </a:rPr>
                        <a:t>2022-2023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latin typeface="Franklin Gothic Book"/>
                        </a:rPr>
                        <a:t>2023-2024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56121213"/>
                  </a:ext>
                </a:extLst>
              </a:tr>
              <a:tr h="64878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Franklin Gothic Book"/>
                        </a:rPr>
                        <a:t> 1 ступень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624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645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698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712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58113298"/>
                  </a:ext>
                </a:extLst>
              </a:tr>
              <a:tr h="64878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Franklin Gothic Book"/>
                        </a:rPr>
                        <a:t>2 ступень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534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558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566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618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71024705"/>
                  </a:ext>
                </a:extLst>
              </a:tr>
              <a:tr h="64878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Franklin Gothic Book"/>
                        </a:rPr>
                        <a:t>3 ступень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77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49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87873335"/>
                  </a:ext>
                </a:extLst>
              </a:tr>
              <a:tr h="64878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Franklin Gothic Book"/>
                        </a:rPr>
                        <a:t>Итого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1272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1341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1379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15888368"/>
                  </a:ext>
                </a:extLst>
              </a:tr>
              <a:tr h="83968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Franklin Gothic Book"/>
                        </a:rPr>
                        <a:t>Кол-во классов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54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54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8193546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1142976" y="642918"/>
            <a:ext cx="3875087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Constantia" panose="02030602050306030303" pitchFamily="18" charset="0"/>
              </a:rPr>
              <a:t>Медалисты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2844" y="1397000"/>
          <a:ext cx="864399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388" y="1411636"/>
            <a:ext cx="86073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Похвальные листы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человек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школа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человек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отличием в 11 классе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auto">
          <a:xfrm>
            <a:off x="500034" y="428604"/>
            <a:ext cx="7243168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Лучшие результаты</a:t>
            </a:r>
            <a:endParaRPr lang="ru-RU" sz="44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0006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Учатся на «4» и «5»</a:t>
            </a:r>
            <a:br>
              <a:rPr lang="ru-RU" sz="49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endParaRPr lang="ru-RU" sz="49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714348" y="1428736"/>
          <a:ext cx="792961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2375</Words>
  <Application>Microsoft Office PowerPoint</Application>
  <PresentationFormat>Экран (4:3)</PresentationFormat>
  <Paragraphs>678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Публичный доклад</vt:lpstr>
      <vt:lpstr>Участие школы в мероприятиях различного уровня в 2022-2023 учебном году</vt:lpstr>
      <vt:lpstr>Участие школы в мероприятиях различного уровня в 2022-2023 учебном году</vt:lpstr>
      <vt:lpstr>Участие школы в мероприятиях различного уровня в 2022-2023 учебном году</vt:lpstr>
      <vt:lpstr>Слайд 6</vt:lpstr>
      <vt:lpstr>Слайд 7</vt:lpstr>
      <vt:lpstr>Слайд 8</vt:lpstr>
      <vt:lpstr> Учатся на «4» и «5» </vt:lpstr>
      <vt:lpstr>Слайд 10</vt:lpstr>
      <vt:lpstr>Количество выпускников, сдававших ЕГЭ (предметы по выбору) </vt:lpstr>
      <vt:lpstr>Процент обучающихся, справившихся с ЕГЭ  в 2019-2023 гг.</vt:lpstr>
      <vt:lpstr>Сравнение среднего балла ЕГЭ  </vt:lpstr>
      <vt:lpstr>Слайд 14</vt:lpstr>
      <vt:lpstr>Лучшие результаты ЕГЭ-2023</vt:lpstr>
      <vt:lpstr>Лучшие результаты ЕГЭ-2023</vt:lpstr>
      <vt:lpstr>Итоги ГИА-9</vt:lpstr>
      <vt:lpstr>ГИА - 9</vt:lpstr>
      <vt:lpstr>Итоги ГИА по обязательному предмету математика</vt:lpstr>
      <vt:lpstr>Итоги ГИА по обязательному предмету русский язык </vt:lpstr>
      <vt:lpstr>Итоги ГИА по предметам по выбору </vt:lpstr>
      <vt:lpstr>Слайд 22</vt:lpstr>
      <vt:lpstr>ВПР  4 класс   2022-2023 учебный год </vt:lpstr>
      <vt:lpstr>Русский Язык Статистика по отметкам</vt:lpstr>
      <vt:lpstr>Математика Статистика по отметкам</vt:lpstr>
      <vt:lpstr>Слайд 26</vt:lpstr>
      <vt:lpstr>Окружающий мир Статистика по отметкам</vt:lpstr>
      <vt:lpstr>Слайд 28</vt:lpstr>
      <vt:lpstr>Слайд 29</vt:lpstr>
      <vt:lpstr>Выводы и предложения</vt:lpstr>
      <vt:lpstr>     Перечень ремонтных работ: оформлена математическая лаунж-зона, сделана табличка, Пушкинская рекреация, коридор III этажа, установлен потолок Амстронг, сделано напольное покрытие в виде плитки, установлены аллюминевые двери, отремонтирована крыша перехода от учебного к зальному корпусу основного здания, отремонтирован кабинет №16, заменен линолеум в кабинете №28 и №15, в коридоре ЦДО; установлены 2 новых крыльца, автоматические ворота, 2 видеодомофона, видеонаблюдение (6 камер), заменено асфальтовое покрытие у центрального входа; установлено 4 пластиковых окна.      </vt:lpstr>
      <vt:lpstr>Роспись стен 3 этажа в Пушкинской рекреации</vt:lpstr>
      <vt:lpstr>На потолке рекреации зрительные тренажеры по методике Базарного.</vt:lpstr>
      <vt:lpstr>Роспись стен 3 этажа в математической рекреации</vt:lpstr>
      <vt:lpstr>Роспись стен 3 этажа в математической рекреации</vt:lpstr>
      <vt:lpstr>     Планируется: установка аллюминиевых дверей, ремонт и оформление игровой рекреация и коридора II этажа, ремонт туалетов мальчиков на II и III этажах, замена дверей рекреация II этажа; установка 10 окон ПВХ; установка видеонаблюдения (12 камер); ремонт сцены в актовом зале      </vt:lpstr>
      <vt:lpstr>    Спасибо за внимание!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Канцелярия</dc:creator>
  <cp:lastModifiedBy>Озерова</cp:lastModifiedBy>
  <cp:revision>16</cp:revision>
  <dcterms:created xsi:type="dcterms:W3CDTF">2024-02-22T10:06:46Z</dcterms:created>
  <dcterms:modified xsi:type="dcterms:W3CDTF">2024-02-26T13:48:54Z</dcterms:modified>
</cp:coreProperties>
</file>