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58" r:id="rId29"/>
    <p:sldId id="286" r:id="rId30"/>
    <p:sldId id="259" r:id="rId31"/>
    <p:sldId id="260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4;&#1051;&#1068;&#1043;&#1040;\&#1076;&#1083;&#1103;%20&#1072;&#1074;&#1075;&#1091;&#1089;&#1090;.&#1087;&#1077;&#1076;&#1089;&#1086;&#1074;&#1077;&#1090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16-4EE6-8D8A-64FD6B85F222}"/>
            </c:ext>
          </c:extLst>
        </c:ser>
        <c:axId val="147685376"/>
        <c:axId val="147686912"/>
      </c:barChart>
      <c:catAx>
        <c:axId val="147685376"/>
        <c:scaling>
          <c:orientation val="minMax"/>
        </c:scaling>
        <c:axPos val="b"/>
        <c:numFmt formatCode="General" sourceLinked="0"/>
        <c:tickLblPos val="nextTo"/>
        <c:crossAx val="147686912"/>
        <c:crosses val="autoZero"/>
        <c:auto val="1"/>
        <c:lblAlgn val="ctr"/>
        <c:lblOffset val="100"/>
      </c:catAx>
      <c:valAx>
        <c:axId val="147686912"/>
        <c:scaling>
          <c:orientation val="minMax"/>
        </c:scaling>
        <c:axPos val="l"/>
        <c:majorGridlines/>
        <c:numFmt formatCode="General" sourceLinked="1"/>
        <c:tickLblPos val="nextTo"/>
        <c:crossAx val="147685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1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'[Диаграмма в Microsoft Office PowerPoint]Лист1'!$B$2:$B$5</c:f>
              <c:numCache>
                <c:formatCode>General</c:formatCode>
                <c:ptCount val="4"/>
                <c:pt idx="0">
                  <c:v>215</c:v>
                </c:pt>
                <c:pt idx="1">
                  <c:v>275</c:v>
                </c:pt>
                <c:pt idx="2">
                  <c:v>260</c:v>
                </c:pt>
                <c:pt idx="3">
                  <c:v>250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2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'[Диаграмма в Microsoft Office PowerPoint]Лист1'!$C$2:$C$5</c:f>
              <c:numCache>
                <c:formatCode>General</c:formatCode>
                <c:ptCount val="4"/>
                <c:pt idx="0">
                  <c:v>159</c:v>
                </c:pt>
                <c:pt idx="1">
                  <c:v>193</c:v>
                </c:pt>
                <c:pt idx="2">
                  <c:v>181</c:v>
                </c:pt>
                <c:pt idx="3">
                  <c:v>232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PowerPoint]Лист1'!$D$1</c:f>
              <c:strCache>
                <c:ptCount val="1"/>
                <c:pt idx="0">
                  <c:v>3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'[Диаграмма в Microsoft Office PowerPoint]Лист1'!$D$2:$D$5</c:f>
              <c:numCache>
                <c:formatCode>General</c:formatCode>
                <c:ptCount val="4"/>
                <c:pt idx="0">
                  <c:v>18</c:v>
                </c:pt>
                <c:pt idx="1">
                  <c:v>31</c:v>
                </c:pt>
                <c:pt idx="2">
                  <c:v>23</c:v>
                </c:pt>
                <c:pt idx="3">
                  <c:v>27</c:v>
                </c:pt>
              </c:numCache>
            </c:numRef>
          </c:val>
        </c:ser>
        <c:axId val="83635584"/>
        <c:axId val="83567744"/>
      </c:barChart>
      <c:catAx>
        <c:axId val="8363558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3567744"/>
        <c:crosses val="autoZero"/>
        <c:auto val="1"/>
        <c:lblAlgn val="ctr"/>
        <c:lblOffset val="100"/>
      </c:catAx>
      <c:valAx>
        <c:axId val="83567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635584"/>
        <c:crosses val="autoZero"/>
        <c:crossBetween val="between"/>
      </c:valAx>
    </c:plotArea>
    <c:legend>
      <c:legendPos val="r"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Лист2!$A$6</c:f>
              <c:strCache>
                <c:ptCount val="1"/>
                <c:pt idx="0">
                  <c:v>1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Лист2!$B$5:$D$5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Лист2!$B$6:$D$6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Лист2!$A$7</c:f>
              <c:strCache>
                <c:ptCount val="1"/>
                <c:pt idx="0">
                  <c:v>2 ступень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20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Лист2!$B$5:$D$5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Лист2!$B$7:$D$7</c:f>
              <c:numCache>
                <c:formatCode>General</c:formatCode>
                <c:ptCount val="3"/>
                <c:pt idx="0">
                  <c:v>1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Лист2!$A$8</c:f>
              <c:strCache>
                <c:ptCount val="1"/>
                <c:pt idx="0">
                  <c:v>3 ступень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Лист2!$B$5:$D$5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Лист2!$B$8:$D$8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3594624"/>
        <c:axId val="83600512"/>
      </c:barChart>
      <c:catAx>
        <c:axId val="8359462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83600512"/>
        <c:crosses val="autoZero"/>
        <c:auto val="1"/>
        <c:lblAlgn val="ctr"/>
        <c:lblOffset val="100"/>
      </c:catAx>
      <c:valAx>
        <c:axId val="83600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594624"/>
        <c:crosses val="autoZero"/>
        <c:crossBetween val="between"/>
      </c:valAx>
    </c:plotArea>
    <c:legend>
      <c:legendPos val="r"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Информатика</c:v>
                </c:pt>
                <c:pt idx="2">
                  <c:v>История </c:v>
                </c:pt>
                <c:pt idx="3">
                  <c:v>Обществознание</c:v>
                </c:pt>
                <c:pt idx="4">
                  <c:v>Биология 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Математика пр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11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13</c:v>
                </c:pt>
                <c:pt idx="6">
                  <c:v>1</c:v>
                </c:pt>
                <c:pt idx="7">
                  <c:v>1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E9-4D12-B97B-6B55B0A85D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Информатика</c:v>
                </c:pt>
                <c:pt idx="2">
                  <c:v>История </c:v>
                </c:pt>
                <c:pt idx="3">
                  <c:v>Обществознание</c:v>
                </c:pt>
                <c:pt idx="4">
                  <c:v>Биология 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Математика пр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14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E9-4D12-B97B-6B55B0A85D9B}"/>
            </c:ext>
          </c:extLst>
        </c:ser>
        <c:dLbls>
          <c:showVal val="1"/>
        </c:dLbls>
        <c:gapWidth val="182"/>
        <c:axId val="147841024"/>
        <c:axId val="147842560"/>
      </c:barChart>
      <c:catAx>
        <c:axId val="14784102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842560"/>
        <c:crosses val="autoZero"/>
        <c:auto val="1"/>
        <c:lblAlgn val="ctr"/>
        <c:lblOffset val="100"/>
      </c:catAx>
      <c:valAx>
        <c:axId val="147842560"/>
        <c:scaling>
          <c:orientation val="minMax"/>
        </c:scaling>
        <c:delete val="1"/>
        <c:axPos val="b"/>
        <c:numFmt formatCode="General" sourceLinked="1"/>
        <c:tickLblPos val="none"/>
        <c:crossAx val="14784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86879671354397E-2"/>
          <c:y val="0.20295817773105473"/>
          <c:w val="0.95413120328645662"/>
          <c:h val="0.489766595477381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поЯрославлю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6675308702099975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87-4D3F-9079-F8FA8F32A93A}"/>
                </c:ext>
              </c:extLst>
            </c:dLbl>
            <c:dLbl>
              <c:idx val="1"/>
              <c:layout>
                <c:manualLayout>
                  <c:x val="-3.1834680249463641E-2"/>
                  <c:y val="-7.829225079329982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87-4D3F-9079-F8FA8F32A93A}"/>
                </c:ext>
              </c:extLst>
            </c:dLbl>
            <c:dLbl>
              <c:idx val="2"/>
              <c:layout>
                <c:manualLayout>
                  <c:x val="-3.0318743094727207E-2"/>
                  <c:y val="-2.60974169310999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87-4D3F-9079-F8FA8F32A93A}"/>
                </c:ext>
              </c:extLst>
            </c:dLbl>
            <c:dLbl>
              <c:idx val="3"/>
              <c:layout>
                <c:manualLayout>
                  <c:x val="-2.1223120166309214E-2"/>
                  <c:y val="2.60974169310999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87-4D3F-9079-F8FA8F32A93A}"/>
                </c:ext>
              </c:extLst>
            </c:dLbl>
            <c:dLbl>
              <c:idx val="4"/>
              <c:layout>
                <c:manualLayout>
                  <c:x val="-2.7286868785254676E-2"/>
                  <c:y val="5.219483386219991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87-4D3F-9079-F8FA8F32A93A}"/>
                </c:ext>
              </c:extLst>
            </c:dLbl>
            <c:dLbl>
              <c:idx val="5"/>
              <c:layout>
                <c:manualLayout>
                  <c:x val="-1.8191245856836326E-2"/>
                  <c:y val="2.60974169310999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87-4D3F-9079-F8FA8F32A93A}"/>
                </c:ext>
              </c:extLst>
            </c:dLbl>
            <c:dLbl>
              <c:idx val="6"/>
              <c:layout>
                <c:manualLayout>
                  <c:x val="-2.5770931630518142E-2"/>
                  <c:y val="-2.609741693110044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87-4D3F-9079-F8FA8F32A93A}"/>
                </c:ext>
              </c:extLst>
            </c:dLbl>
            <c:dLbl>
              <c:idx val="7"/>
              <c:layout>
                <c:manualLayout>
                  <c:x val="-2.5770931630518239E-2"/>
                  <c:y val="5.219483386219893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87-4D3F-9079-F8FA8F32A9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72.599999999999994</c:v>
                </c:pt>
                <c:pt idx="1">
                  <c:v>59.9</c:v>
                </c:pt>
                <c:pt idx="2">
                  <c:v>51.8</c:v>
                </c:pt>
                <c:pt idx="3">
                  <c:v>61.1</c:v>
                </c:pt>
                <c:pt idx="4">
                  <c:v>62.5</c:v>
                </c:pt>
                <c:pt idx="5">
                  <c:v>63.6</c:v>
                </c:pt>
                <c:pt idx="6">
                  <c:v>51.8</c:v>
                </c:pt>
                <c:pt idx="7">
                  <c:v>54.2</c:v>
                </c:pt>
                <c:pt idx="8">
                  <c:v>56.4</c:v>
                </c:pt>
                <c:pt idx="9">
                  <c:v>70.099999999999994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7-4D3F-9079-F8FA8F32A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 по школе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3.0320259531871905E-3"/>
                  <c:y val="-2.9832193909260452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76</c:v>
                </c:pt>
                <c:pt idx="1">
                  <c:v>52</c:v>
                </c:pt>
                <c:pt idx="2">
                  <c:v>45</c:v>
                </c:pt>
                <c:pt idx="3">
                  <c:v>80</c:v>
                </c:pt>
                <c:pt idx="4">
                  <c:v>50</c:v>
                </c:pt>
                <c:pt idx="5">
                  <c:v>59</c:v>
                </c:pt>
                <c:pt idx="6">
                  <c:v>60</c:v>
                </c:pt>
                <c:pt idx="7">
                  <c:v>61</c:v>
                </c:pt>
                <c:pt idx="8">
                  <c:v>56</c:v>
                </c:pt>
                <c:pt idx="9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87-4D3F-9079-F8FA8F32A9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Английский язык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87-4D3F-9079-F8FA8F32A93A}"/>
            </c:ext>
          </c:extLst>
        </c:ser>
        <c:dLbls>
          <c:showVal val="1"/>
        </c:dLbls>
        <c:gapWidth val="219"/>
        <c:overlap val="-27"/>
        <c:axId val="150984192"/>
        <c:axId val="150985728"/>
      </c:barChart>
      <c:catAx>
        <c:axId val="15098419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985728"/>
        <c:crosses val="autoZero"/>
        <c:auto val="1"/>
        <c:lblAlgn val="ctr"/>
        <c:lblOffset val="100"/>
      </c:catAx>
      <c:valAx>
        <c:axId val="150985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one"/>
        <c:crossAx val="1509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900684391911054"/>
          <c:y val="4.9605121336796114E-2"/>
          <c:w val="0.67700452106052378"/>
          <c:h val="5.852747586166397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фото 1"/>
          <p:cNvPicPr>
            <a:picLocks noChangeAspect="1" noChangeArrowheads="1"/>
          </p:cNvPicPr>
          <p:nvPr/>
        </p:nvPicPr>
        <p:blipFill>
          <a:blip r:embed="rId2" cstate="print"/>
          <a:srcRect l="8585" r="4475" b="15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Похвальные листы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школа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Аттестаты с отличием в 9 классе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Аттестаты с отличием в 11 классе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Учатся на «4» и «5»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Количество учащихся, имеющих академическую задолженность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Количество выпускников, сдававших ЕГЭ (предметы по выбору)</a:t>
            </a:r>
            <a:endParaRPr lang="ru-RU" sz="2800" dirty="0"/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="" xmlns:a16="http://schemas.microsoft.com/office/drawing/2014/main" id="{1BC53E03-4AB8-40A7-AB3F-3D0F2C9A2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290644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Процент обучающихся, справившихся с ЕГЭ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2019-2022 гг.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/>
        </p:nvGraphicFramePr>
        <p:xfrm>
          <a:off x="428596" y="1214422"/>
          <a:ext cx="8143930" cy="4633965"/>
        </p:xfrm>
        <a:graphic>
          <a:graphicData uri="http://schemas.openxmlformats.org/drawingml/2006/table">
            <a:tbl>
              <a:tblPr/>
              <a:tblGrid>
                <a:gridCol w="1741386"/>
                <a:gridCol w="1600636"/>
                <a:gridCol w="1600636"/>
                <a:gridCol w="1600636"/>
                <a:gridCol w="1600636"/>
              </a:tblGrid>
              <a:tr h="714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Предметы 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Русский язык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3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(100%)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(100%)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95%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(100%)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Физика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Обществознание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Английский язык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Химия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8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Биология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17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Литература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Сравнение среднего балла ЕГЭ школы </a:t>
            </a:r>
            <a:br>
              <a:rPr lang="ru-RU" sz="31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с показателями по г. Ярославлю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9">
            <a:extLst>
              <a:ext uri="{FF2B5EF4-FFF2-40B4-BE49-F238E27FC236}">
                <a16:creationId xmlns="" xmlns:a16="http://schemas.microsoft.com/office/drawing/2014/main" id="{2E353968-611A-40F9-A7F4-1B02E8AA0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203787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Лучшие результаты ЕГЭ-20</a:t>
            </a:r>
            <a:r>
              <a:rPr lang="en-US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Русский язык – </a:t>
            </a:r>
            <a:r>
              <a:rPr lang="ru-RU" b="1" dirty="0" smtClean="0"/>
              <a:t>Баскакова О.В.</a:t>
            </a:r>
          </a:p>
          <a:p>
            <a:pPr marL="0" indent="0">
              <a:buNone/>
            </a:pPr>
            <a:r>
              <a:rPr lang="ru-RU" dirty="0" smtClean="0"/>
              <a:t>     91 балл – Баскакова Е.</a:t>
            </a:r>
          </a:p>
          <a:p>
            <a:pPr marL="0" indent="0">
              <a:buNone/>
            </a:pPr>
            <a:r>
              <a:rPr lang="ru-RU" dirty="0" smtClean="0"/>
              <a:t>     89 баллов – Кузнецова В.</a:t>
            </a:r>
          </a:p>
          <a:p>
            <a:r>
              <a:rPr lang="ru-RU" dirty="0" smtClean="0"/>
              <a:t>Информатика – </a:t>
            </a:r>
            <a:r>
              <a:rPr lang="ru-RU" b="1" dirty="0" err="1" smtClean="0"/>
              <a:t>Корчевцева</a:t>
            </a:r>
            <a:r>
              <a:rPr lang="ru-RU" b="1" dirty="0" smtClean="0"/>
              <a:t> Л.И.</a:t>
            </a:r>
          </a:p>
          <a:p>
            <a:pPr marL="0" indent="0">
              <a:buNone/>
            </a:pPr>
            <a:r>
              <a:rPr lang="ru-RU" dirty="0" smtClean="0"/>
              <a:t>     95 баллов – Ободков 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Итоги ГИА-9 по обязательному предмету математика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2" y="1916832"/>
          <a:ext cx="8280921" cy="4464498"/>
        </p:xfrm>
        <a:graphic>
          <a:graphicData uri="http://schemas.openxmlformats.org/drawingml/2006/table">
            <a:tbl>
              <a:tblPr/>
              <a:tblGrid>
                <a:gridCol w="667556"/>
                <a:gridCol w="1522673"/>
                <a:gridCol w="1410173"/>
                <a:gridCol w="1635173"/>
                <a:gridCol w="1522673"/>
                <a:gridCol w="1522673"/>
              </a:tblGrid>
              <a:tr h="85920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</a:t>
                      </a:r>
                      <a:r>
                        <a:rPr lang="ru-RU" sz="16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( школа № 56)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        (школа № 56)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 средняя отметка (школа № 56)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30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Макшеева Л.В.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80  %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Моторнова</a:t>
                      </a: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М.Ю.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55 %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9-Г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Широкова С.В.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96 %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44 %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9-Д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Вячеславов П.Н.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83 %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33 %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070"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Школа № 56 = 90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Показатели по г. Ярославлю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 97, 7 %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5 %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58, 8  %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8 %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  4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3, 55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916832"/>
          <a:ext cx="8280921" cy="4464498"/>
        </p:xfrm>
        <a:graphic>
          <a:graphicData uri="http://schemas.openxmlformats.org/drawingml/2006/table">
            <a:tbl>
              <a:tblPr/>
              <a:tblGrid>
                <a:gridCol w="667556"/>
                <a:gridCol w="1522673"/>
                <a:gridCol w="1410173"/>
                <a:gridCol w="1635173"/>
                <a:gridCol w="1522673"/>
                <a:gridCol w="1522673"/>
              </a:tblGrid>
              <a:tr h="85920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</a:t>
                      </a:r>
                      <a:r>
                        <a:rPr lang="ru-RU" sz="16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( школа № 56)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        (школа № 56)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средняя отметка (школа № 56)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30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Макшеева Л.В.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80  %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Моторнова</a:t>
                      </a: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М.Ю.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55 %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9-Г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Широкова С.В.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96 %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44 %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9-Д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Вячеславов П.Н.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83 %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33 %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070"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Calibri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Школа № 56 = 90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Показатели по г. Ярославлю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 97, 7 %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5 %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58, 8  %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8 %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96" marR="53396" marT="7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  4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fontAlgn="base">
                        <a:lnSpc>
                          <a:spcPts val="145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3, 55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Итоги ГИА-9 по обязательному предмету русский язык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Рисунок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121" y="1554163"/>
            <a:ext cx="7836158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 ГИА-9 по предметам по выбору</a:t>
            </a:r>
            <a:endParaRPr lang="ru-RU" dirty="0"/>
          </a:p>
        </p:txBody>
      </p:sp>
      <p:pic>
        <p:nvPicPr>
          <p:cNvPr id="4" name="Содержимое 3" descr="Рисунок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81709" cy="52954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Публичный доклад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Директора муниципального общеобразовательного  учреждения «Средняя школа № 56»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(150064 г. Ярославль,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пр-д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Моторостроителей, д. 10, </a:t>
            </a: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тел/факс: (4852)56-11-70,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yarsch056@yandex.ru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«Отличника народного просвещения»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«Почетного работника образования»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Озеровой Татьяны Николаевны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(Высшая квалификационная категория, 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педагогический стаж – 43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года, руководящий стаж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9 лет,  в школе № 56 – 36 лет)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600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21.02.2023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659688" cy="24677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начального общего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ФГОС НОО закрепляют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обеспечение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вариативность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содержания образовательных программ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ФГОС НОО закрепляют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равные возможности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получения 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безопасное использование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цифровых технологий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личностных качеств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адекватной ориентации в окружающем мире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Планируемые результаты по  ФГОС 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Метапредметные</a:t>
            </a:r>
            <a:r>
              <a:rPr lang="ru-RU" b="1" dirty="0" smtClean="0"/>
              <a:t> </a:t>
            </a:r>
            <a:r>
              <a:rPr lang="ru-RU" dirty="0" smtClean="0"/>
              <a:t>группируются </a:t>
            </a:r>
            <a:r>
              <a:rPr lang="ru-RU" b="1" dirty="0" smtClean="0"/>
              <a:t>по видам УУД: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овладение универсальными учебными познавательными действиями – базовые логические, базовые исследовательские, работа с информацией;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овладение универсальными учебными коммуникативными действиями – общение, совместная деятельность;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овладение универсальными учебными регулятивными действиями – самоорганизация, самоконтроль. </a:t>
            </a:r>
            <a:br>
              <a:rPr lang="ru-RU" dirty="0" smtClean="0"/>
            </a:b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Каждое УУД содержит критерии их </a:t>
            </a:r>
            <a:r>
              <a:rPr lang="ru-RU" dirty="0" err="1" smtClean="0">
                <a:solidFill>
                  <a:srgbClr val="C00000"/>
                </a:solidFill>
              </a:rPr>
              <a:t>сформированности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ЧЕМУ ИДЕМ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НАВЫКИ ОЧЕНЬ БЛИЗКОГО БУДУЩЕГО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Критическое мышление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Цифровая грамотность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Командная работа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4000" b="1" i="1" dirty="0" err="1" smtClean="0">
                <a:solidFill>
                  <a:srgbClr val="00B050"/>
                </a:solidFill>
              </a:rPr>
              <a:t>Креативность</a:t>
            </a:r>
            <a:endParaRPr lang="ru-RU" sz="4000" b="1" i="1" dirty="0" smtClean="0">
              <a:solidFill>
                <a:srgbClr val="00B050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Коммуникация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4968552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Функциональная грамотность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— это умение эффективно действовать в нестандартных жизненных ситуациях. Ее можно определить, как «повседневную мудрость», способность решать задачи за пределами парты, грамотно строить свою жизнь и не теряться в ней. Функциональная грамотность сформирована через формат международного исследования PISA. 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Общая информация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Индикатором качества образования в части формирования функциональной грамотности является международное исследование PISA. Исследование PISA ставит своей целью проверку наличия таких умений, которые должны помочь молодежи в их «взрослой» жизни.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19E6B11A-DCF9-4516-AA6E-DCABE4874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268760"/>
            <a:ext cx="381739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5973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Составляющие функциональной грамотности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dirty="0" smtClean="0"/>
          </a:p>
          <a:p>
            <a:pPr algn="just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Читательская грамотност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– способность человека понимать и использовать письменное тексты, размышлять о них и заниматься чтением, чтобы достигать своих целей, расширять свои знания и возможности, участвовать в социальной жизни.</a:t>
            </a:r>
            <a:endParaRPr lang="ru-RU" dirty="0" smtClean="0"/>
          </a:p>
          <a:p>
            <a:pPr algn="just">
              <a:buFont typeface="+mj-lt"/>
              <a:buAutoNum type="arabicPeriod"/>
            </a:pP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Естественно-научная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грамотнос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– способность человека занимать активную гражданскую позицию по вопросам, связанным с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естественно-научными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идеями: научно объяснять явления; понимать особенности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естественно-научного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исследования; интерпретировать данные и использовать научные доказательства.</a:t>
            </a:r>
            <a:endParaRPr lang="ru-RU" dirty="0" smtClean="0"/>
          </a:p>
          <a:p>
            <a:pPr algn="just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Математическая грамотность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способность формулировать, применять и интерпретировать математику в разнообразных контекстах: применять математические рассуждения; использовать математические понятия и инструменты.</a:t>
            </a:r>
            <a:endParaRPr lang="ru-RU" dirty="0" smtClean="0"/>
          </a:p>
          <a:p>
            <a:pPr algn="just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Финансовая грамотность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знание и понимание финансовых понятий и финансовых рисков, а также навыки, мотивацию и уверенность, 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  <a:endParaRPr lang="ru-RU" dirty="0" smtClean="0"/>
          </a:p>
          <a:p>
            <a:pPr algn="just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Креативное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мышление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 smtClean="0"/>
          </a:p>
          <a:p>
            <a:pPr algn="just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Глобальные компетенции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668072" cy="589148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Под глобальными компетенциями в исследовании понимаются способности: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критически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рассматривать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 различных точек зрения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глобального характера и межкультурного взаимодействия;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осознавать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как культурные, религиозные, политические, расовые и иные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различия влияют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восприятие, суждения и взгляды людей;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вступать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 открытое, уважительное и эффективное 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взаимодействие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 другими людьми на основе разделяемого всеми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уважения к человеческому достоинству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 smtClean="0"/>
          </a:p>
          <a:p>
            <a:pPr indent="380365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Глобальные компетенции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включают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способность эффективно действовать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индивидуально или в группе в различных ситуациях. Оцениваются также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заинтересованность и осведомленность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глобальных тенденциях развития,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управление поведением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открытость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 новому, эмоциональное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восприятие нового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федеральный государственный образовательный стандарт начального общего и основного общего образования, утвержденный приказом Министерства просвещения Российской Федерации от 31 мая 2021 г. N 287, №286, в  Ярославле будет поэтапным: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2022 - 2023 – 1 и 5 классы;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2023 - 2024 – 1, 2 и 5,6 классы;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 – 1, 2, 3 классы и 5, 6, 7 классы;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– 2026 – 1, 2, 3, 4 классы и 5, 6, 7, 8 классы;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2026 - 2027 – 9 классы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9768B0E8-7139-433C-B137-F36DF5897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495" y="1554163"/>
            <a:ext cx="4233409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школы в мероприятиях различного уровня в 2021-20</a:t>
            </a:r>
            <a:r>
              <a:rPr lang="en-US" sz="2800" dirty="0" smtClean="0"/>
              <a:t>2</a:t>
            </a:r>
            <a:r>
              <a:rPr lang="ru-RU" sz="2800" dirty="0" smtClean="0"/>
              <a:t>2 учебном году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818" y="1554163"/>
            <a:ext cx="73867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631164" cy="4667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70" y="1554163"/>
            <a:ext cx="8139259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4" name="Содержимое 3" descr="image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36946" y="1873250"/>
            <a:ext cx="5411985" cy="405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48478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2 штуки 169000р.</a:t>
            </a:r>
            <a:endParaRPr lang="ru-RU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4" name="Содержимое 3" descr="image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05774" y="1870070"/>
            <a:ext cx="5386544" cy="403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70080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280000 р.</a:t>
            </a:r>
          </a:p>
          <a:p>
            <a:pPr algn="ctr"/>
            <a:r>
              <a:rPr lang="ru-RU" sz="3600" b="1" dirty="0" smtClean="0"/>
              <a:t> («Решаем вместе»)</a:t>
            </a:r>
            <a:endParaRPr lang="ru-RU" sz="36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4" name="Содержимое 3" descr="E8793FFC-8470-47D4-8344-1082C9F0A1D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32100" y="1724388"/>
            <a:ext cx="5373216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48478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Фасад- 94254 р.</a:t>
            </a:r>
            <a:endParaRPr lang="ru-RU" sz="4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4" name="Содержимое 3" descr="E2617F26-436C-4CC0-AC90-2693C61F9C9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652715" cy="485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170080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Линолеум ЦДО 150000 р.</a:t>
            </a:r>
            <a:endParaRPr lang="ru-RU" sz="4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4" name="Содержимое 3" descr="22997054-664D-4FB0-866D-354C71F256C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72550" y="1748813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5567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Окна 100802 р.</a:t>
            </a:r>
            <a:endParaRPr lang="ru-RU" sz="4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5" name="Рисунок 4" descr="EA881CB3-D43F-4D1A-8CFB-A8FC5C78B07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33780" y="1798076"/>
            <a:ext cx="4234524" cy="317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1412776"/>
            <a:ext cx="4968552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Подарок родителей 9 А, 9 Б, 9 В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4" name="Содержимое 3" descr="image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36180" y="1856459"/>
            <a:ext cx="5277660" cy="395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70080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Дверь в спортзале 69000 р.</a:t>
            </a:r>
            <a:endParaRPr lang="ru-RU" sz="4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Ремонт крыши ЦДО -  1830000 р.</a:t>
            </a:r>
          </a:p>
          <a:p>
            <a:pPr algn="ctr"/>
            <a:r>
              <a:rPr lang="ru-RU" sz="4000" b="1" dirty="0" smtClean="0"/>
              <a:t>Ремонт канализации стояка -74000 р.</a:t>
            </a:r>
          </a:p>
          <a:p>
            <a:pPr algn="ctr"/>
            <a:r>
              <a:rPr lang="ru-RU" sz="4000" b="1" dirty="0" smtClean="0"/>
              <a:t>Критические объекты ЦДО – 90000 р.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школы в мероприятиях различного уровня в 2021-20</a:t>
            </a:r>
            <a:r>
              <a:rPr lang="en-US" sz="2800" dirty="0" smtClean="0"/>
              <a:t>2</a:t>
            </a:r>
            <a:r>
              <a:rPr lang="ru-RU" sz="2800" dirty="0" smtClean="0"/>
              <a:t>2 учебном году</a:t>
            </a:r>
            <a:endParaRPr lang="ru-RU" sz="2800" dirty="0"/>
          </a:p>
        </p:txBody>
      </p:sp>
      <p:pic>
        <p:nvPicPr>
          <p:cNvPr id="6" name="Содержимое 5" descr="Рисунок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411030" cy="452596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ремонта школы к 01.09.2022</a:t>
            </a:r>
            <a:endParaRPr lang="ru-RU" dirty="0"/>
          </a:p>
        </p:txBody>
      </p:sp>
      <p:pic>
        <p:nvPicPr>
          <p:cNvPr id="4" name="Содержимое 3" descr="4DE4108A-0283-4239-8584-0BEE6C34F5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484784"/>
            <a:ext cx="5860910" cy="43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00192" y="1700808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Мебель в кабинеты 540000 р.</a:t>
            </a:r>
            <a:endParaRPr lang="ru-RU" sz="4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Акция «чудо с грядки»</a:t>
            </a:r>
            <a:endParaRPr lang="ru-RU" dirty="0"/>
          </a:p>
        </p:txBody>
      </p:sp>
      <p:pic>
        <p:nvPicPr>
          <p:cNvPr id="5" name="Рисунок 4" descr="IMG_3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31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4084698" cy="272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05064"/>
            <a:ext cx="3815916" cy="254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861048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Адреса благотворительной помощи</a:t>
            </a:r>
            <a:endParaRPr lang="ru-RU" dirty="0"/>
          </a:p>
        </p:txBody>
      </p:sp>
      <p:pic>
        <p:nvPicPr>
          <p:cNvPr id="4" name="Содержимое 3" descr="46E72A17-EC13-4C0F-B617-ECCE8DE724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87115" y="777181"/>
            <a:ext cx="2949476" cy="3932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76B72AF-122E-4E8E-807C-C63177B17C4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24744"/>
            <a:ext cx="1966528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653136"/>
            <a:ext cx="6828572" cy="173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184482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15000 </a:t>
            </a:r>
            <a:r>
              <a:rPr lang="ru-RU" sz="2800" dirty="0" smtClean="0"/>
              <a:t>р. ученикам школы №56 прибывшим с Украины</a:t>
            </a:r>
            <a:endParaRPr lang="ru-R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Школьное инициативное </a:t>
            </a:r>
            <a:r>
              <a:rPr lang="ru-RU" dirty="0" err="1" smtClean="0"/>
              <a:t>бюджетирование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ЯМЗ выделяет 2000000 рублей на преобразование школьной среды.</a:t>
            </a:r>
          </a:p>
          <a:p>
            <a:r>
              <a:rPr lang="ru-RU" dirty="0" smtClean="0"/>
              <a:t>Проекты школьников-6 проектов 9-х-11х классов</a:t>
            </a:r>
            <a:endParaRPr lang="ru-RU" dirty="0"/>
          </a:p>
        </p:txBody>
      </p:sp>
      <p:pic>
        <p:nvPicPr>
          <p:cNvPr id="4" name="Рисунок 3" descr="515F9C7F-3E47-4C55-B55E-3E90B48FAE5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212976"/>
            <a:ext cx="4320480" cy="323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школы в мероприятиях различного уровня в 2020-20</a:t>
            </a:r>
            <a:r>
              <a:rPr lang="en-US" sz="2800" dirty="0" smtClean="0"/>
              <a:t>2</a:t>
            </a:r>
            <a:r>
              <a:rPr lang="ru-RU" sz="2800" dirty="0" smtClean="0"/>
              <a:t>1 учебном году</a:t>
            </a:r>
            <a:endParaRPr lang="ru-RU" sz="2800" dirty="0"/>
          </a:p>
        </p:txBody>
      </p:sp>
      <p:pic>
        <p:nvPicPr>
          <p:cNvPr id="5" name="Содержимое 4" descr="Рисунок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12435"/>
            <a:ext cx="8686800" cy="300941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школы в мероприятиях различного уровня в 2021-20</a:t>
            </a:r>
            <a:r>
              <a:rPr lang="en-US" sz="2800" dirty="0" smtClean="0"/>
              <a:t>2</a:t>
            </a:r>
            <a:r>
              <a:rPr lang="ru-RU" sz="2800" dirty="0" smtClean="0"/>
              <a:t>2 учебном году</a:t>
            </a:r>
            <a:endParaRPr lang="ru-RU" sz="2800" dirty="0"/>
          </a:p>
        </p:txBody>
      </p:sp>
      <p:pic>
        <p:nvPicPr>
          <p:cNvPr id="5" name="Содержимое 4" descr="Рисунок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437248" cy="48245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Участие школы в мероприятиях различного уровня в 2021-20</a:t>
            </a:r>
            <a:r>
              <a:rPr lang="en-US" sz="2800" dirty="0" smtClean="0"/>
              <a:t>2</a:t>
            </a:r>
            <a:r>
              <a:rPr lang="ru-RU" sz="2800" dirty="0" smtClean="0"/>
              <a:t>2 учебном году</a:t>
            </a:r>
            <a:endParaRPr lang="ru-RU" sz="2800" dirty="0"/>
          </a:p>
        </p:txBody>
      </p:sp>
      <p:pic>
        <p:nvPicPr>
          <p:cNvPr id="5" name="Содержимое 4" descr="Рисунок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008" y="1628800"/>
            <a:ext cx="8928992" cy="49371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Контингент учащихся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Учебный год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800" b="1" i="0" u="none" strike="noStrike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2019-2020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800" b="1" i="0" u="none" strike="noStrike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2020-2021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800" b="1" i="0" u="none" strike="noStrike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2021-2022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ступень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698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ступень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488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566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ступень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77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Итого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1136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1209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1272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1341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Кол-во классов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Медалисты</a:t>
            </a:r>
            <a:b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1036</Words>
  <Application>Microsoft Office PowerPoint</Application>
  <PresentationFormat>Экран (4:3)</PresentationFormat>
  <Paragraphs>269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Слайд 1</vt:lpstr>
      <vt:lpstr>Публичный доклад</vt:lpstr>
      <vt:lpstr>Участие школы в мероприятиях различного уровня в 2021-2022 учебном году</vt:lpstr>
      <vt:lpstr>Участие школы в мероприятиях различного уровня в 2021-2022 учебном году</vt:lpstr>
      <vt:lpstr>Участие школы в мероприятиях различного уровня в 2020-2021 учебном году</vt:lpstr>
      <vt:lpstr>Участие школы в мероприятиях различного уровня в 2021-2022 учебном году</vt:lpstr>
      <vt:lpstr>Участие школы в мероприятиях различного уровня в 2021-2022 учебном году</vt:lpstr>
      <vt:lpstr>Контингент учащихся </vt:lpstr>
      <vt:lpstr>Медалисты </vt:lpstr>
      <vt:lpstr>Слайд 10</vt:lpstr>
      <vt:lpstr>Учатся на «4» и «5» </vt:lpstr>
      <vt:lpstr>Количество учащихся, имеющих академическую задолженность </vt:lpstr>
      <vt:lpstr>Количество выпускников, сдававших ЕГЭ (предметы по выбору)</vt:lpstr>
      <vt:lpstr>Процент обучающихся, справившихся с ЕГЭ  в 2019-2022 гг.</vt:lpstr>
      <vt:lpstr>Сравнение среднего балла ЕГЭ школы   с показателями по г. Ярославлю </vt:lpstr>
      <vt:lpstr>Лучшие результаты ЕГЭ-2021</vt:lpstr>
      <vt:lpstr>Итоги ГИА-9 по обязательному предмету математика</vt:lpstr>
      <vt:lpstr>Итоги ГИА-9 по обязательному предмету русский язык </vt:lpstr>
      <vt:lpstr>Итоги ГИА-9 по предметам по выбору</vt:lpstr>
      <vt:lpstr>Образовательная программа начального общего образования</vt:lpstr>
      <vt:lpstr>Цели ФГОС НОО закрепляют</vt:lpstr>
      <vt:lpstr>Цели ФГОС НОО закрепляют</vt:lpstr>
      <vt:lpstr>Планируемые результаты по  ФГОС 2021</vt:lpstr>
      <vt:lpstr>К ЧЕМУ ИДЕМ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Объекты ремонта школы к 01.09.2022</vt:lpstr>
      <vt:lpstr>Объекты ремонта школы к 01.09.2022</vt:lpstr>
      <vt:lpstr>Объекты ремонта школы к 01.09.2022</vt:lpstr>
      <vt:lpstr>Объекты ремонта школы к 01.09.2022</vt:lpstr>
      <vt:lpstr>Объекты ремонта школы к 01.09.2022</vt:lpstr>
      <vt:lpstr>Объекты ремонта школы к 01.09.2022</vt:lpstr>
      <vt:lpstr>Объекты ремонта школы к 01.09.2022</vt:lpstr>
      <vt:lpstr>Объекты ремонта школы к 01.09.2022</vt:lpstr>
      <vt:lpstr>Объекты ремонта школы к 01.09.2022</vt:lpstr>
      <vt:lpstr>Акция «чудо с грядки»</vt:lpstr>
      <vt:lpstr>Адреса благотворительной помощи</vt:lpstr>
      <vt:lpstr>Школьное инициативное бюджетирование.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Канцелярия</dc:creator>
  <cp:lastModifiedBy>Озерова</cp:lastModifiedBy>
  <cp:revision>23</cp:revision>
  <dcterms:created xsi:type="dcterms:W3CDTF">2023-01-30T10:46:58Z</dcterms:created>
  <dcterms:modified xsi:type="dcterms:W3CDTF">2023-02-01T06:10:51Z</dcterms:modified>
</cp:coreProperties>
</file>