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ls" ContentType="application/vnd.ms-exce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3.xml" ContentType="application/vnd.openxmlformats-officedocument.drawingml.chart+xml"/>
  <Default Extension="xlsx" ContentType="application/vnd.openxmlformats-officedocument.spreadsheetml.sheet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charts/chart4.xml" ContentType="application/vnd.openxmlformats-officedocument.drawingml.char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8" r:id="rId2"/>
    <p:sldId id="259" r:id="rId3"/>
    <p:sldId id="260" r:id="rId4"/>
    <p:sldId id="261" r:id="rId5"/>
    <p:sldId id="280" r:id="rId6"/>
    <p:sldId id="281" r:id="rId7"/>
    <p:sldId id="282" r:id="rId8"/>
    <p:sldId id="262" r:id="rId9"/>
    <p:sldId id="263" r:id="rId10"/>
    <p:sldId id="264" r:id="rId11"/>
    <p:sldId id="312" r:id="rId12"/>
    <p:sldId id="265" r:id="rId13"/>
    <p:sldId id="266" r:id="rId14"/>
    <p:sldId id="267" r:id="rId15"/>
    <p:sldId id="268" r:id="rId16"/>
    <p:sldId id="270" r:id="rId17"/>
    <p:sldId id="271" r:id="rId18"/>
    <p:sldId id="272" r:id="rId19"/>
    <p:sldId id="273" r:id="rId20"/>
    <p:sldId id="274" r:id="rId21"/>
    <p:sldId id="275" r:id="rId22"/>
    <p:sldId id="301" r:id="rId23"/>
    <p:sldId id="302" r:id="rId24"/>
    <p:sldId id="304" r:id="rId25"/>
    <p:sldId id="303" r:id="rId26"/>
    <p:sldId id="276" r:id="rId27"/>
    <p:sldId id="279" r:id="rId28"/>
    <p:sldId id="305" r:id="rId29"/>
    <p:sldId id="306" r:id="rId30"/>
    <p:sldId id="307" r:id="rId31"/>
    <p:sldId id="283" r:id="rId32"/>
    <p:sldId id="292" r:id="rId33"/>
    <p:sldId id="284" r:id="rId34"/>
    <p:sldId id="285" r:id="rId35"/>
    <p:sldId id="297" r:id="rId36"/>
    <p:sldId id="294" r:id="rId37"/>
    <p:sldId id="287" r:id="rId38"/>
    <p:sldId id="288" r:id="rId39"/>
    <p:sldId id="293" r:id="rId40"/>
    <p:sldId id="289" r:id="rId41"/>
    <p:sldId id="291" r:id="rId42"/>
    <p:sldId id="295" r:id="rId43"/>
    <p:sldId id="296" r:id="rId44"/>
    <p:sldId id="313" r:id="rId45"/>
    <p:sldId id="298" r:id="rId46"/>
    <p:sldId id="299" r:id="rId47"/>
    <p:sldId id="308" r:id="rId48"/>
    <p:sldId id="311" r:id="rId49"/>
    <p:sldId id="314" r:id="rId50"/>
    <p:sldId id="309" r:id="rId51"/>
    <p:sldId id="310" r:id="rId52"/>
    <p:sldId id="300" r:id="rId53"/>
    <p:sldId id="316" r:id="rId54"/>
    <p:sldId id="315" r:id="rId55"/>
    <p:sldId id="317" r:id="rId5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100" d="100"/>
          <a:sy n="100" d="100"/>
        </p:scale>
        <p:origin x="-1944" y="-3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&#1051;&#1080;&#1089;&#1090;%20&#1074;%20&#1055;&#1077;&#1076;&#1089;&#1086;&#1074;&#1077;&#1090;%202018-2019.ppt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esktop\&#1051;&#1080;&#1089;&#1090;%20Microsoft%20Office%20Excel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AppData\Roaming\Microsoft\Excel\&#1051;&#1080;&#1089;&#1090;%20Microsoft%20Office%20Excel%20(version%201).xlsb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32"/>
  <c:chart>
    <c:plotArea>
      <c:layout>
        <c:manualLayout>
          <c:layoutTarget val="inner"/>
          <c:xMode val="edge"/>
          <c:yMode val="edge"/>
          <c:x val="3.5269709543568485E-2"/>
          <c:y val="0.16494914554617848"/>
          <c:w val="0.92946058091285777"/>
          <c:h val="0.64605082005586179"/>
        </c:manualLayout>
      </c:layout>
      <c:barChart>
        <c:barDir val="col"/>
        <c:grouping val="clustered"/>
        <c:ser>
          <c:idx val="0"/>
          <c:order val="0"/>
          <c:tx>
            <c:strRef>
              <c:f>'[Лист в Педсовет 2018-2019.pptx]Лист1'!$B$1</c:f>
              <c:strCache>
                <c:ptCount val="1"/>
                <c:pt idx="0">
                  <c:v>золото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</c:spPr>
          <c:dLbls>
            <c:txPr>
              <a:bodyPr/>
              <a:lstStyle/>
              <a:p>
                <a:pPr>
                  <a:defRPr sz="2000" b="1"/>
                </a:pPr>
                <a:endParaRPr lang="ru-RU"/>
              </a:p>
            </c:txPr>
            <c:showVal val="1"/>
          </c:dLbls>
          <c:cat>
            <c:numRef>
              <c:f>'[Лист в Педсовет 2018-2019.pptx]Лист1'!$A$3:$A$8</c:f>
              <c:numCache>
                <c:formatCode>General</c:formatCode>
                <c:ptCount val="6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</c:numCache>
            </c:numRef>
          </c:cat>
          <c:val>
            <c:numRef>
              <c:f>'[Лист в Педсовет 2018-2019.pptx]Лист1'!$B$3:$B$8</c:f>
              <c:numCache>
                <c:formatCode>General</c:formatCode>
                <c:ptCount val="6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4</c:v>
                </c:pt>
                <c:pt idx="5">
                  <c:v>0</c:v>
                </c:pt>
              </c:numCache>
            </c:numRef>
          </c:val>
        </c:ser>
        <c:ser>
          <c:idx val="1"/>
          <c:order val="1"/>
          <c:tx>
            <c:strRef>
              <c:f>'[Лист в Педсовет 2018-2019.pptx]Лист1'!$C$1</c:f>
              <c:strCache>
                <c:ptCount val="1"/>
                <c:pt idx="0">
                  <c:v>серебро</c:v>
                </c:pt>
              </c:strCache>
            </c:strRef>
          </c:tx>
          <c:dLbls>
            <c:txPr>
              <a:bodyPr/>
              <a:lstStyle/>
              <a:p>
                <a:pPr>
                  <a:defRPr sz="1100" b="1"/>
                </a:pPr>
                <a:endParaRPr lang="ru-RU"/>
              </a:p>
            </c:txPr>
            <c:showVal val="1"/>
          </c:dLbls>
          <c:cat>
            <c:numRef>
              <c:f>'[Лист в Педсовет 2018-2019.pptx]Лист1'!$A$3:$A$8</c:f>
              <c:numCache>
                <c:formatCode>General</c:formatCode>
                <c:ptCount val="6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</c:numCache>
            </c:numRef>
          </c:cat>
          <c:val>
            <c:numRef>
              <c:f>'[Лист в Педсовет 2018-2019.pptx]Лист1'!$C$3:$C$8</c:f>
              <c:numCache>
                <c:formatCode>General</c:formatCode>
                <c:ptCount val="6"/>
                <c:pt idx="0">
                  <c:v>0</c:v>
                </c:pt>
              </c:numCache>
            </c:numRef>
          </c:val>
        </c:ser>
        <c:dLbls>
          <c:showVal val="1"/>
        </c:dLbls>
        <c:overlap val="-25"/>
        <c:axId val="95849088"/>
        <c:axId val="97452800"/>
      </c:barChart>
      <c:catAx>
        <c:axId val="95849088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/>
          <a:lstStyle/>
          <a:p>
            <a:pPr>
              <a:defRPr sz="1800" b="1"/>
            </a:pPr>
            <a:endParaRPr lang="ru-RU"/>
          </a:p>
        </c:txPr>
        <c:crossAx val="97452800"/>
        <c:crosses val="autoZero"/>
        <c:auto val="1"/>
        <c:lblAlgn val="ctr"/>
        <c:lblOffset val="100"/>
      </c:catAx>
      <c:valAx>
        <c:axId val="97452800"/>
        <c:scaling>
          <c:orientation val="minMax"/>
        </c:scaling>
        <c:delete val="1"/>
        <c:axPos val="l"/>
        <c:numFmt formatCode="General" sourceLinked="1"/>
        <c:tickLblPos val="none"/>
        <c:crossAx val="95849088"/>
        <c:crosses val="autoZero"/>
        <c:crossBetween val="between"/>
      </c:valAx>
    </c:plotArea>
    <c:plotVisOnly val="1"/>
    <c:dispBlanksAs val="gap"/>
  </c:chart>
  <c:spPr>
    <a:solidFill>
      <a:schemeClr val="bg1">
        <a:lumMod val="95000"/>
      </a:schemeClr>
    </a:solidFill>
  </c:sp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barChart>
        <c:barDir val="bar"/>
        <c:grouping val="clustered"/>
        <c:ser>
          <c:idx val="0"/>
          <c:order val="0"/>
          <c:tx>
            <c:strRef>
              <c:f>Лист1!$F$1</c:f>
              <c:strCache>
                <c:ptCount val="1"/>
                <c:pt idx="0">
                  <c:v>2017 год</c:v>
                </c:pt>
              </c:strCache>
            </c:strRef>
          </c:tx>
          <c:dLbls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Val val="1"/>
          </c:dLbls>
          <c:cat>
            <c:strRef>
              <c:f>Лист1!$I$1:$J$13</c:f>
              <c:strCache>
                <c:ptCount val="13"/>
                <c:pt idx="0">
                  <c:v>Русский язык</c:v>
                </c:pt>
                <c:pt idx="1">
                  <c:v>Математика Б</c:v>
                </c:pt>
                <c:pt idx="2">
                  <c:v>Математика П</c:v>
                </c:pt>
                <c:pt idx="3">
                  <c:v>Физика</c:v>
                </c:pt>
                <c:pt idx="4">
                  <c:v>Информатика</c:v>
                </c:pt>
                <c:pt idx="5">
                  <c:v>История</c:v>
                </c:pt>
                <c:pt idx="6">
                  <c:v>Обществознание</c:v>
                </c:pt>
                <c:pt idx="7">
                  <c:v>Химия</c:v>
                </c:pt>
                <c:pt idx="8">
                  <c:v>Биология</c:v>
                </c:pt>
                <c:pt idx="9">
                  <c:v>Литература</c:v>
                </c:pt>
                <c:pt idx="10">
                  <c:v>Английский язык</c:v>
                </c:pt>
                <c:pt idx="11">
                  <c:v>Французский язык</c:v>
                </c:pt>
                <c:pt idx="12">
                  <c:v>География</c:v>
                </c:pt>
              </c:strCache>
            </c:strRef>
          </c:cat>
          <c:val>
            <c:numRef>
              <c:f>Лист1!$K$1:$K$13</c:f>
              <c:numCache>
                <c:formatCode>General</c:formatCode>
                <c:ptCount val="13"/>
                <c:pt idx="0">
                  <c:v>22</c:v>
                </c:pt>
                <c:pt idx="1">
                  <c:v>22</c:v>
                </c:pt>
                <c:pt idx="2">
                  <c:v>15</c:v>
                </c:pt>
                <c:pt idx="3">
                  <c:v>4</c:v>
                </c:pt>
                <c:pt idx="4">
                  <c:v>6</c:v>
                </c:pt>
                <c:pt idx="5">
                  <c:v>2</c:v>
                </c:pt>
                <c:pt idx="6">
                  <c:v>9</c:v>
                </c:pt>
                <c:pt idx="7">
                  <c:v>4</c:v>
                </c:pt>
                <c:pt idx="8">
                  <c:v>10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0</c:v>
                </c:pt>
              </c:numCache>
            </c:numRef>
          </c:val>
        </c:ser>
        <c:ser>
          <c:idx val="1"/>
          <c:order val="1"/>
          <c:tx>
            <c:strRef>
              <c:f>Лист1!$G$1</c:f>
              <c:strCache>
                <c:ptCount val="1"/>
                <c:pt idx="0">
                  <c:v>2018 год</c:v>
                </c:pt>
              </c:strCache>
            </c:strRef>
          </c:tx>
          <c:dLbls>
            <c:txPr>
              <a:bodyPr/>
              <a:lstStyle/>
              <a:p>
                <a:pPr>
                  <a:defRPr sz="1600" b="1">
                    <a:solidFill>
                      <a:srgbClr val="C00000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Лист1!$I$1:$J$13</c:f>
              <c:strCache>
                <c:ptCount val="13"/>
                <c:pt idx="0">
                  <c:v>Русский язык</c:v>
                </c:pt>
                <c:pt idx="1">
                  <c:v>Математика Б</c:v>
                </c:pt>
                <c:pt idx="2">
                  <c:v>Математика П</c:v>
                </c:pt>
                <c:pt idx="3">
                  <c:v>Физика</c:v>
                </c:pt>
                <c:pt idx="4">
                  <c:v>Информатика</c:v>
                </c:pt>
                <c:pt idx="5">
                  <c:v>История</c:v>
                </c:pt>
                <c:pt idx="6">
                  <c:v>Обществознание</c:v>
                </c:pt>
                <c:pt idx="7">
                  <c:v>Химия</c:v>
                </c:pt>
                <c:pt idx="8">
                  <c:v>Биология</c:v>
                </c:pt>
                <c:pt idx="9">
                  <c:v>Литература</c:v>
                </c:pt>
                <c:pt idx="10">
                  <c:v>Английский язык</c:v>
                </c:pt>
                <c:pt idx="11">
                  <c:v>Французский язык</c:v>
                </c:pt>
                <c:pt idx="12">
                  <c:v>География</c:v>
                </c:pt>
              </c:strCache>
            </c:strRef>
          </c:cat>
          <c:val>
            <c:numRef>
              <c:f>Лист1!$L$1:$L$13</c:f>
              <c:numCache>
                <c:formatCode>General</c:formatCode>
                <c:ptCount val="13"/>
                <c:pt idx="0">
                  <c:v>26</c:v>
                </c:pt>
                <c:pt idx="1">
                  <c:v>26</c:v>
                </c:pt>
                <c:pt idx="2">
                  <c:v>16</c:v>
                </c:pt>
                <c:pt idx="3">
                  <c:v>7</c:v>
                </c:pt>
                <c:pt idx="4">
                  <c:v>4</c:v>
                </c:pt>
                <c:pt idx="5">
                  <c:v>1</c:v>
                </c:pt>
                <c:pt idx="6">
                  <c:v>15</c:v>
                </c:pt>
                <c:pt idx="7">
                  <c:v>3</c:v>
                </c:pt>
                <c:pt idx="8">
                  <c:v>5</c:v>
                </c:pt>
                <c:pt idx="9">
                  <c:v>2</c:v>
                </c:pt>
                <c:pt idx="10">
                  <c:v>5</c:v>
                </c:pt>
                <c:pt idx="11">
                  <c:v>1</c:v>
                </c:pt>
                <c:pt idx="12">
                  <c:v>1</c:v>
                </c:pt>
              </c:numCache>
            </c:numRef>
          </c:val>
        </c:ser>
        <c:axId val="97469184"/>
        <c:axId val="97470720"/>
      </c:barChart>
      <c:catAx>
        <c:axId val="97469184"/>
        <c:scaling>
          <c:orientation val="minMax"/>
        </c:scaling>
        <c:axPos val="l"/>
        <c:tickLblPos val="nextTo"/>
        <c:txPr>
          <a:bodyPr/>
          <a:lstStyle/>
          <a:p>
            <a:pPr>
              <a:defRPr sz="2000" b="1"/>
            </a:pPr>
            <a:endParaRPr lang="ru-RU"/>
          </a:p>
        </c:txPr>
        <c:crossAx val="97470720"/>
        <c:crosses val="autoZero"/>
        <c:auto val="1"/>
        <c:lblAlgn val="ctr"/>
        <c:lblOffset val="100"/>
      </c:catAx>
      <c:valAx>
        <c:axId val="97470720"/>
        <c:scaling>
          <c:orientation val="minMax"/>
        </c:scaling>
        <c:delete val="1"/>
        <c:axPos val="b"/>
        <c:majorGridlines/>
        <c:numFmt formatCode="General" sourceLinked="1"/>
        <c:tickLblPos val="none"/>
        <c:crossAx val="9746918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8204970277256769"/>
          <c:y val="4.9932964404254369E-2"/>
          <c:w val="0.21498735500247423"/>
          <c:h val="0.14732726884989494"/>
        </c:manualLayout>
      </c:layout>
      <c:txPr>
        <a:bodyPr/>
        <a:lstStyle/>
        <a:p>
          <a:pPr>
            <a:defRPr sz="1800" b="1"/>
          </a:pPr>
          <a:endParaRPr lang="ru-RU"/>
        </a:p>
      </c:txPr>
    </c:legend>
    <c:plotVisOnly val="1"/>
  </c:chart>
  <c:spPr>
    <a:solidFill>
      <a:srgbClr val="FFFFCC"/>
    </a:solidFill>
    <a:ln>
      <a:solidFill>
        <a:schemeClr val="accent1">
          <a:lumMod val="20000"/>
          <a:lumOff val="80000"/>
        </a:schemeClr>
      </a:solidFill>
    </a:ln>
  </c:sp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ЯО</c:v>
                </c:pt>
              </c:strCache>
            </c:strRef>
          </c:tx>
          <c:cat>
            <c:strRef>
              <c:f>Лист1!$A$2:$A$14</c:f>
              <c:strCache>
                <c:ptCount val="13"/>
                <c:pt idx="0">
                  <c:v>Русский язык</c:v>
                </c:pt>
                <c:pt idx="1">
                  <c:v>Математика Б</c:v>
                </c:pt>
                <c:pt idx="2">
                  <c:v>Математика П</c:v>
                </c:pt>
                <c:pt idx="3">
                  <c:v>Физика</c:v>
                </c:pt>
                <c:pt idx="4">
                  <c:v>Информатика</c:v>
                </c:pt>
                <c:pt idx="5">
                  <c:v>История</c:v>
                </c:pt>
                <c:pt idx="6">
                  <c:v>Обществознание</c:v>
                </c:pt>
                <c:pt idx="7">
                  <c:v>Химия</c:v>
                </c:pt>
                <c:pt idx="8">
                  <c:v>Биология</c:v>
                </c:pt>
                <c:pt idx="9">
                  <c:v>Литература</c:v>
                </c:pt>
                <c:pt idx="10">
                  <c:v>Французский язык</c:v>
                </c:pt>
                <c:pt idx="11">
                  <c:v>География</c:v>
                </c:pt>
                <c:pt idx="12">
                  <c:v>Английския язык</c:v>
                </c:pt>
              </c:strCache>
            </c:strRef>
          </c:cat>
          <c:val>
            <c:numRef>
              <c:f>Лист1!$B$2:$B$14</c:f>
              <c:numCache>
                <c:formatCode>General</c:formatCode>
                <c:ptCount val="13"/>
                <c:pt idx="0">
                  <c:v>74.099999999999994</c:v>
                </c:pt>
                <c:pt idx="1">
                  <c:v>4.4000000000000004</c:v>
                </c:pt>
                <c:pt idx="2">
                  <c:v>52.6</c:v>
                </c:pt>
                <c:pt idx="3">
                  <c:v>53.1</c:v>
                </c:pt>
                <c:pt idx="4">
                  <c:v>64.2</c:v>
                </c:pt>
                <c:pt idx="5">
                  <c:v>57.1</c:v>
                </c:pt>
                <c:pt idx="6">
                  <c:v>61</c:v>
                </c:pt>
                <c:pt idx="7">
                  <c:v>57.4</c:v>
                </c:pt>
                <c:pt idx="8">
                  <c:v>54.2</c:v>
                </c:pt>
                <c:pt idx="9">
                  <c:v>62.9</c:v>
                </c:pt>
                <c:pt idx="10">
                  <c:v>76</c:v>
                </c:pt>
                <c:pt idx="11">
                  <c:v>61.5</c:v>
                </c:pt>
                <c:pt idx="12">
                  <c:v>73.8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школа 2018</c:v>
                </c:pt>
              </c:strCache>
            </c:strRef>
          </c:tx>
          <c:cat>
            <c:strRef>
              <c:f>Лист1!$A$2:$A$14</c:f>
              <c:strCache>
                <c:ptCount val="13"/>
                <c:pt idx="0">
                  <c:v>Русский язык</c:v>
                </c:pt>
                <c:pt idx="1">
                  <c:v>Математика Б</c:v>
                </c:pt>
                <c:pt idx="2">
                  <c:v>Математика П</c:v>
                </c:pt>
                <c:pt idx="3">
                  <c:v>Физика</c:v>
                </c:pt>
                <c:pt idx="4">
                  <c:v>Информатика</c:v>
                </c:pt>
                <c:pt idx="5">
                  <c:v>История</c:v>
                </c:pt>
                <c:pt idx="6">
                  <c:v>Обществознание</c:v>
                </c:pt>
                <c:pt idx="7">
                  <c:v>Химия</c:v>
                </c:pt>
                <c:pt idx="8">
                  <c:v>Биология</c:v>
                </c:pt>
                <c:pt idx="9">
                  <c:v>Литература</c:v>
                </c:pt>
                <c:pt idx="10">
                  <c:v>Французский язык</c:v>
                </c:pt>
                <c:pt idx="11">
                  <c:v>География</c:v>
                </c:pt>
                <c:pt idx="12">
                  <c:v>Английския язык</c:v>
                </c:pt>
              </c:strCache>
            </c:strRef>
          </c:cat>
          <c:val>
            <c:numRef>
              <c:f>Лист1!$C$2:$C$14</c:f>
              <c:numCache>
                <c:formatCode>General</c:formatCode>
                <c:ptCount val="13"/>
                <c:pt idx="0">
                  <c:v>73.5</c:v>
                </c:pt>
                <c:pt idx="1">
                  <c:v>4.2</c:v>
                </c:pt>
                <c:pt idx="2">
                  <c:v>54.1</c:v>
                </c:pt>
                <c:pt idx="3">
                  <c:v>51.4</c:v>
                </c:pt>
                <c:pt idx="4">
                  <c:v>75.25</c:v>
                </c:pt>
                <c:pt idx="5">
                  <c:v>48</c:v>
                </c:pt>
                <c:pt idx="6">
                  <c:v>60</c:v>
                </c:pt>
                <c:pt idx="7">
                  <c:v>57</c:v>
                </c:pt>
                <c:pt idx="8">
                  <c:v>51.8</c:v>
                </c:pt>
                <c:pt idx="9">
                  <c:v>36</c:v>
                </c:pt>
                <c:pt idx="10">
                  <c:v>54</c:v>
                </c:pt>
                <c:pt idx="11">
                  <c:v>60</c:v>
                </c:pt>
                <c:pt idx="12">
                  <c:v>67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школа 2017</c:v>
                </c:pt>
              </c:strCache>
            </c:strRef>
          </c:tx>
          <c:cat>
            <c:strRef>
              <c:f>Лист1!$A$2:$A$14</c:f>
              <c:strCache>
                <c:ptCount val="13"/>
                <c:pt idx="0">
                  <c:v>Русский язык</c:v>
                </c:pt>
                <c:pt idx="1">
                  <c:v>Математика Б</c:v>
                </c:pt>
                <c:pt idx="2">
                  <c:v>Математика П</c:v>
                </c:pt>
                <c:pt idx="3">
                  <c:v>Физика</c:v>
                </c:pt>
                <c:pt idx="4">
                  <c:v>Информатика</c:v>
                </c:pt>
                <c:pt idx="5">
                  <c:v>История</c:v>
                </c:pt>
                <c:pt idx="6">
                  <c:v>Обществознание</c:v>
                </c:pt>
                <c:pt idx="7">
                  <c:v>Химия</c:v>
                </c:pt>
                <c:pt idx="8">
                  <c:v>Биология</c:v>
                </c:pt>
                <c:pt idx="9">
                  <c:v>Литература</c:v>
                </c:pt>
                <c:pt idx="10">
                  <c:v>Французский язык</c:v>
                </c:pt>
                <c:pt idx="11">
                  <c:v>География</c:v>
                </c:pt>
                <c:pt idx="12">
                  <c:v>Английския язык</c:v>
                </c:pt>
              </c:strCache>
            </c:strRef>
          </c:cat>
          <c:val>
            <c:numRef>
              <c:f>Лист1!$D$2:$D$14</c:f>
              <c:numCache>
                <c:formatCode>General</c:formatCode>
                <c:ptCount val="13"/>
                <c:pt idx="0">
                  <c:v>76</c:v>
                </c:pt>
                <c:pt idx="1">
                  <c:v>4.7300000000000004</c:v>
                </c:pt>
                <c:pt idx="2">
                  <c:v>56</c:v>
                </c:pt>
                <c:pt idx="3">
                  <c:v>53.8</c:v>
                </c:pt>
                <c:pt idx="4">
                  <c:v>75.8</c:v>
                </c:pt>
                <c:pt idx="5">
                  <c:v>50</c:v>
                </c:pt>
                <c:pt idx="6">
                  <c:v>68.3</c:v>
                </c:pt>
                <c:pt idx="7">
                  <c:v>64</c:v>
                </c:pt>
                <c:pt idx="8">
                  <c:v>62</c:v>
                </c:pt>
                <c:pt idx="9">
                  <c:v>66</c:v>
                </c:pt>
                <c:pt idx="10">
                  <c:v>91</c:v>
                </c:pt>
              </c:numCache>
            </c:numRef>
          </c:val>
        </c:ser>
        <c:axId val="167960576"/>
        <c:axId val="167962112"/>
      </c:barChart>
      <c:catAx>
        <c:axId val="167960576"/>
        <c:scaling>
          <c:orientation val="minMax"/>
        </c:scaling>
        <c:axPos val="b"/>
        <c:majorTickMark val="none"/>
        <c:tickLblPos val="nextTo"/>
        <c:crossAx val="167962112"/>
        <c:crosses val="autoZero"/>
        <c:auto val="1"/>
        <c:lblAlgn val="ctr"/>
        <c:lblOffset val="100"/>
      </c:catAx>
      <c:valAx>
        <c:axId val="167962112"/>
        <c:scaling>
          <c:orientation val="minMax"/>
        </c:scaling>
        <c:axPos val="l"/>
        <c:majorGridlines/>
        <c:numFmt formatCode="General" sourceLinked="1"/>
        <c:majorTickMark val="none"/>
        <c:tickLblPos val="nextTo"/>
        <c:crossAx val="167960576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12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dTable>
    </c:plotArea>
    <c:plotVisOnly val="1"/>
    <c:dispBlanksAs val="gap"/>
  </c:chart>
  <c:spPr>
    <a:solidFill>
      <a:prstClr val="white"/>
    </a:solidFill>
    <a:ln cmpd="thickThin">
      <a:gradFill flip="none" rotWithShape="1">
        <a:gsLst>
          <a:gs pos="0">
            <a:srgbClr val="D6B19C"/>
          </a:gs>
          <a:gs pos="30000">
            <a:srgbClr val="D49E6C"/>
          </a:gs>
          <a:gs pos="70000">
            <a:srgbClr val="A65528"/>
          </a:gs>
          <a:gs pos="100000">
            <a:srgbClr val="663012"/>
          </a:gs>
        </a:gsLst>
        <a:path path="rect">
          <a:fillToRect l="100000" t="100000"/>
        </a:path>
        <a:tileRect r="-100000" b="-100000"/>
      </a:gradFill>
    </a:ln>
    <a:effectLst>
      <a:outerShdw blurRad="50800" dist="50800" dir="5400000" sx="1000" sy="1000" algn="ctr" rotWithShape="0">
        <a:srgbClr val="000000"/>
      </a:outerShdw>
    </a:effectLst>
  </c:spPr>
  <c:txPr>
    <a:bodyPr/>
    <a:lstStyle/>
    <a:p>
      <a:pPr>
        <a:defRPr sz="1800"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barChart>
        <c:barDir val="bar"/>
        <c:grouping val="clustered"/>
        <c:ser>
          <c:idx val="0"/>
          <c:order val="0"/>
          <c:tx>
            <c:strRef>
              <c:f>Лист1!$K$31</c:f>
              <c:strCache>
                <c:ptCount val="1"/>
                <c:pt idx="0">
                  <c:v>кластер </c:v>
                </c:pt>
              </c:strCache>
            </c:strRef>
          </c:tx>
          <c:dLbls>
            <c:dLbl>
              <c:idx val="0"/>
              <c:layout>
                <c:manualLayout>
                  <c:x val="1.5594432762945467E-3"/>
                  <c:y val="5.0077896759881391E-3"/>
                </c:manualLayout>
              </c:layout>
              <c:showVal val="1"/>
            </c:dLbl>
            <c:dLbl>
              <c:idx val="2"/>
              <c:layout>
                <c:manualLayout>
                  <c:x val="-1.5594432762945467E-3"/>
                  <c:y val="2.2535053541946556E-2"/>
                </c:manualLayout>
              </c:layout>
              <c:showVal val="1"/>
            </c:dLbl>
            <c:dLbl>
              <c:idx val="4"/>
              <c:layout>
                <c:manualLayout>
                  <c:x val="-6.2377731051782154E-3"/>
                  <c:y val="1.2519474189970304E-2"/>
                </c:manualLayout>
              </c:layout>
              <c:showVal val="1"/>
            </c:dLbl>
            <c:dLbl>
              <c:idx val="5"/>
              <c:layout>
                <c:manualLayout>
                  <c:x val="-6.2377731051782154E-3"/>
                  <c:y val="1.2519474189970304E-2"/>
                </c:manualLayout>
              </c:layout>
              <c:showVal val="1"/>
            </c:dLbl>
            <c:dLbl>
              <c:idx val="6"/>
              <c:layout>
                <c:manualLayout>
                  <c:x val="1.5594432762945467E-3"/>
                  <c:y val="1.5023171870890507E-2"/>
                </c:manualLayout>
              </c:layout>
              <c:showVal val="1"/>
            </c:dLbl>
            <c:dLbl>
              <c:idx val="7"/>
              <c:layout>
                <c:manualLayout>
                  <c:x val="1.5594432762945467E-3"/>
                  <c:y val="1.5023369027964365E-2"/>
                </c:manualLayout>
              </c:layout>
              <c:showVal val="1"/>
            </c:dLbl>
            <c:dLbl>
              <c:idx val="9"/>
              <c:layout>
                <c:manualLayout>
                  <c:x val="-6.2377731051782154E-3"/>
                  <c:y val="1.7527263865958424E-2"/>
                </c:manualLayout>
              </c:layout>
              <c:showVal val="1"/>
            </c:dLbl>
            <c:dLbl>
              <c:idx val="10"/>
              <c:layout>
                <c:manualLayout>
                  <c:x val="1.5594432762945467E-3"/>
                  <c:y val="5.0077896759881391E-3"/>
                </c:manualLayout>
              </c:layout>
              <c:showVal val="1"/>
            </c:dLbl>
            <c:txPr>
              <a:bodyPr/>
              <a:lstStyle/>
              <a:p>
                <a:pPr>
                  <a:defRPr sz="1100" b="1"/>
                </a:pPr>
                <a:endParaRPr lang="ru-RU"/>
              </a:p>
            </c:txPr>
            <c:showVal val="1"/>
          </c:dLbls>
          <c:cat>
            <c:strRef>
              <c:f>Лист1!$I$32:$J$42</c:f>
              <c:strCache>
                <c:ptCount val="11"/>
                <c:pt idx="0">
                  <c:v>Русский язык</c:v>
                </c:pt>
                <c:pt idx="1">
                  <c:v>Математика </c:v>
                </c:pt>
                <c:pt idx="2">
                  <c:v>Физика</c:v>
                </c:pt>
                <c:pt idx="3">
                  <c:v>Информатика</c:v>
                </c:pt>
                <c:pt idx="4">
                  <c:v>История</c:v>
                </c:pt>
                <c:pt idx="5">
                  <c:v>Обществознание</c:v>
                </c:pt>
                <c:pt idx="6">
                  <c:v>Химия</c:v>
                </c:pt>
                <c:pt idx="7">
                  <c:v>Биология</c:v>
                </c:pt>
                <c:pt idx="8">
                  <c:v>Литература</c:v>
                </c:pt>
                <c:pt idx="9">
                  <c:v>Иностранный язык</c:v>
                </c:pt>
                <c:pt idx="10">
                  <c:v>География</c:v>
                </c:pt>
              </c:strCache>
            </c:strRef>
          </c:cat>
          <c:val>
            <c:numRef>
              <c:f>Лист1!$K$32:$K$42</c:f>
              <c:numCache>
                <c:formatCode>General</c:formatCode>
                <c:ptCount val="11"/>
                <c:pt idx="0">
                  <c:v>0.98</c:v>
                </c:pt>
                <c:pt idx="1">
                  <c:v>0.95000000000000062</c:v>
                </c:pt>
                <c:pt idx="2">
                  <c:v>0.97000000000000064</c:v>
                </c:pt>
                <c:pt idx="3">
                  <c:v>0.93</c:v>
                </c:pt>
                <c:pt idx="4">
                  <c:v>0.96000000000000063</c:v>
                </c:pt>
                <c:pt idx="5">
                  <c:v>0.96000000000000063</c:v>
                </c:pt>
                <c:pt idx="6">
                  <c:v>0.96000000000000063</c:v>
                </c:pt>
                <c:pt idx="7">
                  <c:v>0.96000000000000063</c:v>
                </c:pt>
                <c:pt idx="8">
                  <c:v>0.94000000000000061</c:v>
                </c:pt>
                <c:pt idx="9">
                  <c:v>0.92</c:v>
                </c:pt>
                <c:pt idx="10">
                  <c:v>0.98</c:v>
                </c:pt>
              </c:numCache>
            </c:numRef>
          </c:val>
        </c:ser>
        <c:ser>
          <c:idx val="1"/>
          <c:order val="1"/>
          <c:tx>
            <c:strRef>
              <c:f>Лист1!$L$31</c:f>
              <c:strCache>
                <c:ptCount val="1"/>
                <c:pt idx="0">
                  <c:v>школа 2018</c:v>
                </c:pt>
              </c:strCache>
            </c:strRef>
          </c:tx>
          <c:dLbls>
            <c:dLbl>
              <c:idx val="10"/>
              <c:layout>
                <c:manualLayout>
                  <c:x val="1.8713319315534563E-2"/>
                  <c:y val="-2.5038948379940708E-3"/>
                </c:manualLayout>
              </c:layout>
              <c:showVal val="1"/>
            </c:dLbl>
            <c:txPr>
              <a:bodyPr/>
              <a:lstStyle/>
              <a:p>
                <a:pPr>
                  <a:defRPr sz="1600" b="1">
                    <a:solidFill>
                      <a:srgbClr val="C00000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Лист1!$I$32:$J$42</c:f>
              <c:strCache>
                <c:ptCount val="11"/>
                <c:pt idx="0">
                  <c:v>Русский язык</c:v>
                </c:pt>
                <c:pt idx="1">
                  <c:v>Математика </c:v>
                </c:pt>
                <c:pt idx="2">
                  <c:v>Физика</c:v>
                </c:pt>
                <c:pt idx="3">
                  <c:v>Информатика</c:v>
                </c:pt>
                <c:pt idx="4">
                  <c:v>История</c:v>
                </c:pt>
                <c:pt idx="5">
                  <c:v>Обществознание</c:v>
                </c:pt>
                <c:pt idx="6">
                  <c:v>Химия</c:v>
                </c:pt>
                <c:pt idx="7">
                  <c:v>Биология</c:v>
                </c:pt>
                <c:pt idx="8">
                  <c:v>Литература</c:v>
                </c:pt>
                <c:pt idx="9">
                  <c:v>Иностранный язык</c:v>
                </c:pt>
                <c:pt idx="10">
                  <c:v>География</c:v>
                </c:pt>
              </c:strCache>
            </c:strRef>
          </c:cat>
          <c:val>
            <c:numRef>
              <c:f>Лист1!$L$32:$L$42</c:f>
              <c:numCache>
                <c:formatCode>General</c:formatCode>
                <c:ptCount val="11"/>
                <c:pt idx="0">
                  <c:v>0.99</c:v>
                </c:pt>
                <c:pt idx="1">
                  <c:v>1.03</c:v>
                </c:pt>
                <c:pt idx="2">
                  <c:v>0.97000000000000064</c:v>
                </c:pt>
                <c:pt idx="3">
                  <c:v>1.1700000000000021</c:v>
                </c:pt>
                <c:pt idx="4">
                  <c:v>0.84000000000000064</c:v>
                </c:pt>
                <c:pt idx="5">
                  <c:v>0.98</c:v>
                </c:pt>
                <c:pt idx="6">
                  <c:v>0.99</c:v>
                </c:pt>
                <c:pt idx="7">
                  <c:v>0.96000000000000063</c:v>
                </c:pt>
                <c:pt idx="8">
                  <c:v>0.56999999999999995</c:v>
                </c:pt>
                <c:pt idx="9">
                  <c:v>0.88</c:v>
                </c:pt>
                <c:pt idx="10">
                  <c:v>0.98</c:v>
                </c:pt>
              </c:numCache>
            </c:numRef>
          </c:val>
        </c:ser>
        <c:axId val="101929728"/>
        <c:axId val="101931264"/>
      </c:barChart>
      <c:catAx>
        <c:axId val="101929728"/>
        <c:scaling>
          <c:orientation val="minMax"/>
        </c:scaling>
        <c:axPos val="l"/>
        <c:tickLblPos val="nextTo"/>
        <c:txPr>
          <a:bodyPr/>
          <a:lstStyle/>
          <a:p>
            <a:pPr>
              <a:defRPr sz="1400" b="1"/>
            </a:pPr>
            <a:endParaRPr lang="ru-RU"/>
          </a:p>
        </c:txPr>
        <c:crossAx val="101931264"/>
        <c:crosses val="autoZero"/>
        <c:auto val="1"/>
        <c:lblAlgn val="ctr"/>
        <c:lblOffset val="100"/>
      </c:catAx>
      <c:valAx>
        <c:axId val="101931264"/>
        <c:scaling>
          <c:orientation val="minMax"/>
        </c:scaling>
        <c:delete val="1"/>
        <c:axPos val="b"/>
        <c:majorGridlines/>
        <c:numFmt formatCode="General" sourceLinked="1"/>
        <c:tickLblPos val="nextTo"/>
        <c:crossAx val="101929728"/>
        <c:crosses val="autoZero"/>
        <c:crossBetween val="between"/>
      </c:valAx>
    </c:plotArea>
    <c:legend>
      <c:legendPos val="r"/>
    </c:legend>
    <c:plotVisOnly val="1"/>
  </c:chart>
  <c:spPr>
    <a:solidFill>
      <a:schemeClr val="bg1">
        <a:lumMod val="95000"/>
      </a:schemeClr>
    </a:solidFill>
  </c:sp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92D050"/>
            </a:solidFill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soft" dir="t"/>
            </a:scene3d>
            <a:sp3d prstMaterial="dkEdge">
              <a:bevelT w="273050" h="209550"/>
              <a:bevelB w="247650" h="203200"/>
            </a:sp3d>
          </c:spPr>
          <c:cat>
            <c:strRef>
              <c:f>Лист1!$A$2:$A$5</c:f>
              <c:strCache>
                <c:ptCount val="3"/>
                <c:pt idx="0">
                  <c:v>2016 год</c:v>
                </c:pt>
                <c:pt idx="1">
                  <c:v>2017 год</c:v>
                </c:pt>
                <c:pt idx="2">
                  <c:v>2018 год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5</c:v>
                </c:pt>
                <c:pt idx="1">
                  <c:v>9</c:v>
                </c:pt>
                <c:pt idx="2">
                  <c:v>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cat>
            <c:strRef>
              <c:f>Лист1!$A$2:$A$5</c:f>
              <c:strCache>
                <c:ptCount val="3"/>
                <c:pt idx="0">
                  <c:v>2016 год</c:v>
                </c:pt>
                <c:pt idx="1">
                  <c:v>2017 год</c:v>
                </c:pt>
                <c:pt idx="2">
                  <c:v>2018 год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Столбец2</c:v>
                </c:pt>
              </c:strCache>
            </c:strRef>
          </c:tx>
          <c:cat>
            <c:strRef>
              <c:f>Лист1!$A$2:$A$5</c:f>
              <c:strCache>
                <c:ptCount val="3"/>
                <c:pt idx="0">
                  <c:v>2016 год</c:v>
                </c:pt>
                <c:pt idx="1">
                  <c:v>2017 год</c:v>
                </c:pt>
                <c:pt idx="2">
                  <c:v>2018 год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</c:ser>
        <c:gapWidth val="52"/>
        <c:overlap val="100"/>
        <c:axId val="169956096"/>
        <c:axId val="169957632"/>
      </c:barChart>
      <c:catAx>
        <c:axId val="169956096"/>
        <c:scaling>
          <c:orientation val="minMax"/>
        </c:scaling>
        <c:axPos val="b"/>
        <c:tickLblPos val="nextTo"/>
        <c:crossAx val="169957632"/>
        <c:crosses val="autoZero"/>
        <c:auto val="1"/>
        <c:lblAlgn val="ctr"/>
        <c:lblOffset val="100"/>
      </c:catAx>
      <c:valAx>
        <c:axId val="169957632"/>
        <c:scaling>
          <c:orientation val="minMax"/>
        </c:scaling>
        <c:axPos val="l"/>
        <c:majorGridlines/>
        <c:numFmt formatCode="General" sourceLinked="1"/>
        <c:tickLblPos val="nextTo"/>
        <c:crossAx val="169956096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10.01.2019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935163"/>
            <a:ext cx="8229600" cy="4389437"/>
          </a:xfrm>
        </p:spPr>
        <p:txBody>
          <a:bodyPr rtlCol="0">
            <a:normAutofit/>
          </a:bodyPr>
          <a:lstStyle/>
          <a:p>
            <a:pPr lvl="0"/>
            <a:endParaRPr lang="ru-RU" noProof="0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E66AD3-FAEF-494F-9DB5-2705D3C4FE8E}" type="datetimeFigureOut">
              <a:rPr lang="ru-RU"/>
              <a:pPr>
                <a:defRPr/>
              </a:pPr>
              <a:t>10.01.2019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989899-F1C1-4B71-85B9-AC738D390B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10.01.2019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10.01.2019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10.01.2019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10.01.2019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10.01.2019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10.01.2019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10.01.2019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1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2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3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5" descr="фото 1"/>
          <p:cNvPicPr>
            <a:picLocks noChangeAspect="1" noChangeArrowheads="1"/>
          </p:cNvPicPr>
          <p:nvPr/>
        </p:nvPicPr>
        <p:blipFill>
          <a:blip r:embed="rId2" cstate="print"/>
          <a:srcRect l="8585" r="4475" b="1566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38100" cmpd="thickThin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ЧТО НОВОГО ЖДЕТ ШКОЛУ.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ru-RU" sz="1800" b="1" u="sng" dirty="0" smtClean="0"/>
              <a:t>Тренды в образовании РФ:</a:t>
            </a:r>
            <a:endParaRPr lang="ru-RU" sz="1800" b="1" dirty="0" smtClean="0"/>
          </a:p>
          <a:p>
            <a:pPr>
              <a:buFont typeface="Wingdings" pitchFamily="2" charset="2"/>
              <a:buChar char="ü"/>
            </a:pPr>
            <a:endParaRPr lang="ru-RU" sz="1800" b="1" dirty="0" smtClean="0"/>
          </a:p>
          <a:p>
            <a:pPr lvl="0">
              <a:buFont typeface="Wingdings" pitchFamily="2" charset="2"/>
              <a:buChar char="ü"/>
            </a:pPr>
            <a:r>
              <a:rPr lang="ru-RU" sz="1800" b="1" dirty="0" smtClean="0"/>
              <a:t>Три основные нововведения в ЕГЭ-2019</a:t>
            </a:r>
          </a:p>
          <a:p>
            <a:pPr lvl="0">
              <a:buFont typeface="Wingdings" pitchFamily="2" charset="2"/>
              <a:buChar char="ü"/>
            </a:pPr>
            <a:r>
              <a:rPr lang="ru-RU" sz="1800" b="1" dirty="0" smtClean="0"/>
              <a:t>ЕГЭ по русскому языку (добавляется устная часть)</a:t>
            </a:r>
          </a:p>
          <a:p>
            <a:pPr lvl="0">
              <a:buFont typeface="Wingdings" pitchFamily="2" charset="2"/>
              <a:buChar char="ü"/>
            </a:pPr>
            <a:r>
              <a:rPr lang="ru-RU" sz="1800" b="1" dirty="0" smtClean="0"/>
              <a:t>Обязательный экзамен по истории</a:t>
            </a:r>
          </a:p>
          <a:p>
            <a:pPr lvl="0">
              <a:buFont typeface="Wingdings" pitchFamily="2" charset="2"/>
              <a:buChar char="ü"/>
            </a:pPr>
            <a:r>
              <a:rPr lang="ru-RU" sz="1800" b="1" dirty="0" smtClean="0"/>
              <a:t>Китайский язык в иностранных языках</a:t>
            </a:r>
          </a:p>
          <a:p>
            <a:pPr>
              <a:buNone/>
            </a:pPr>
            <a:endParaRPr lang="ru-RU" sz="1800" b="1" dirty="0" smtClean="0"/>
          </a:p>
          <a:p>
            <a:pPr>
              <a:buNone/>
            </a:pPr>
            <a:r>
              <a:rPr lang="ru-RU" sz="1800" b="1" dirty="0" smtClean="0"/>
              <a:t>Готовится самый масштабный национальный проект «Образование», включающий 9</a:t>
            </a:r>
          </a:p>
          <a:p>
            <a:pPr>
              <a:buNone/>
            </a:pPr>
            <a:r>
              <a:rPr lang="ru-RU" sz="1800" b="1" dirty="0" err="1" smtClean="0"/>
              <a:t>подпроектов</a:t>
            </a:r>
            <a:r>
              <a:rPr lang="ru-RU" sz="1800" b="1" dirty="0" smtClean="0"/>
              <a:t>:  «Современная школа», «Цифровая образовательная среда», « Учитель</a:t>
            </a:r>
          </a:p>
          <a:p>
            <a:pPr>
              <a:buNone/>
            </a:pPr>
            <a:r>
              <a:rPr lang="ru-RU" sz="1800" b="1" dirty="0" smtClean="0"/>
              <a:t>будущего», «Билет в будущее»(</a:t>
            </a:r>
            <a:r>
              <a:rPr lang="ru-RU" sz="1800" b="1" dirty="0" err="1" smtClean="0"/>
              <a:t>профпроект</a:t>
            </a:r>
            <a:r>
              <a:rPr lang="ru-RU" sz="1800" b="1" dirty="0" smtClean="0"/>
              <a:t>), «Молодые профессионалы» (для СПО),</a:t>
            </a:r>
          </a:p>
          <a:p>
            <a:pPr>
              <a:buNone/>
            </a:pPr>
            <a:r>
              <a:rPr lang="ru-RU" sz="1800" b="1" dirty="0" smtClean="0"/>
              <a:t>«Новые возможности для каждого», «Социальная активность», «Повышение</a:t>
            </a:r>
          </a:p>
          <a:p>
            <a:pPr>
              <a:buNone/>
            </a:pPr>
            <a:r>
              <a:rPr lang="ru-RU" sz="1800" b="1" dirty="0" err="1" smtClean="0"/>
              <a:t>конкурентноспособности</a:t>
            </a:r>
            <a:r>
              <a:rPr lang="ru-RU" sz="1800" b="1" dirty="0" smtClean="0"/>
              <a:t>»(для ВУЗов).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4543436"/>
          </a:xfrm>
        </p:spPr>
        <p:txBody>
          <a:bodyPr>
            <a:noAutofit/>
          </a:bodyPr>
          <a:lstStyle/>
          <a:p>
            <a:pPr algn="ctr"/>
            <a:r>
              <a:rPr lang="ru-RU" sz="8800" dirty="0" smtClean="0"/>
              <a:t>Итоги </a:t>
            </a:r>
            <a:br>
              <a:rPr lang="ru-RU" sz="8800" dirty="0" smtClean="0"/>
            </a:br>
            <a:r>
              <a:rPr lang="ru-RU" sz="8800" dirty="0" smtClean="0"/>
              <a:t>2017-2018 учебного года</a:t>
            </a:r>
            <a:endParaRPr lang="ru-RU" sz="8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01752" y="214290"/>
            <a:ext cx="8686800" cy="841248"/>
          </a:xfrm>
        </p:spPr>
        <p:txBody>
          <a:bodyPr>
            <a:noAutofit/>
          </a:bodyPr>
          <a:lstStyle/>
          <a:p>
            <a:r>
              <a:rPr lang="ru-RU" sz="2800" dirty="0"/>
              <a:t>Участие школы в мероприятиях различного </a:t>
            </a:r>
            <a:r>
              <a:rPr lang="ru-RU" sz="2800" dirty="0" smtClean="0"/>
              <a:t>уровня в 2017-2018 учебном году</a:t>
            </a:r>
            <a:endParaRPr lang="ru-RU" sz="28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07504" y="1071546"/>
          <a:ext cx="8893652" cy="5304714"/>
        </p:xfrm>
        <a:graphic>
          <a:graphicData uri="http://schemas.openxmlformats.org/drawingml/2006/table">
            <a:tbl>
              <a:tblPr/>
              <a:tblGrid>
                <a:gridCol w="1872208"/>
                <a:gridCol w="7021444"/>
              </a:tblGrid>
              <a:tr h="45839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baseline="0" dirty="0" smtClean="0">
                          <a:latin typeface="Times New Roman"/>
                          <a:ea typeface="Calibri"/>
                          <a:cs typeface="Times New Roman"/>
                        </a:rPr>
                        <a:t>2017</a:t>
                      </a:r>
                      <a:endParaRPr lang="ru-RU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964" marR="99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содержание работы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964" marR="99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9196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Результативное участие ОУ и учащихся в мероприятиях различного уровня.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964" marR="99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24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Участие детей в тематической смене в лагере «АРТЕК» - 2 чел. (победителей соревнований ГТО)</a:t>
                      </a:r>
                    </a:p>
                    <a:p>
                      <a:pPr algn="ctr"/>
                      <a:endParaRPr kumimoji="0" lang="ru-RU" sz="24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kumimoji="0" lang="ru-RU" sz="24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Городской конкурс </a:t>
                      </a:r>
                    </a:p>
                    <a:p>
                      <a:pPr algn="ctr"/>
                      <a:r>
                        <a:rPr kumimoji="0" lang="ru-RU" sz="24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«Быть здоровым – это модно!»</a:t>
                      </a:r>
                    </a:p>
                    <a:p>
                      <a:pPr algn="ctr"/>
                      <a:r>
                        <a:rPr kumimoji="0" lang="ru-RU" sz="24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 (2 место, сертификаты участника, благодарность)</a:t>
                      </a:r>
                    </a:p>
                    <a:p>
                      <a:pPr algn="ctr"/>
                      <a:endParaRPr kumimoji="0" lang="ru-RU" sz="24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Участие в городской акции по сбору макулатуры «</a:t>
                      </a:r>
                      <a:r>
                        <a:rPr kumimoji="0" lang="ru-RU" sz="2400" b="1" kern="120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Киноэкология»(</a:t>
                      </a:r>
                      <a:r>
                        <a:rPr kumimoji="0" lang="ru-RU" sz="24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собрана 1 т 200 кг)</a:t>
                      </a:r>
                    </a:p>
                    <a:p>
                      <a:endParaRPr kumimoji="0" lang="ru-RU" sz="18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kumimoji="0" lang="ru-RU" sz="18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/>
                        <a:buNone/>
                      </a:pPr>
                      <a:endParaRPr lang="ru-RU" sz="1800" dirty="0">
                        <a:solidFill>
                          <a:srgbClr val="0070C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964" marR="99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07504" y="908720"/>
          <a:ext cx="9036496" cy="5718449"/>
        </p:xfrm>
        <a:graphic>
          <a:graphicData uri="http://schemas.openxmlformats.org/drawingml/2006/table">
            <a:tbl>
              <a:tblPr/>
              <a:tblGrid>
                <a:gridCol w="1728192"/>
                <a:gridCol w="7308304"/>
              </a:tblGrid>
              <a:tr h="6536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baseline="0" dirty="0" smtClean="0">
                          <a:latin typeface="Times New Roman"/>
                          <a:ea typeface="Calibri"/>
                          <a:cs typeface="Times New Roman"/>
                        </a:rPr>
                        <a:t>2017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083" marR="150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содержание работы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083" marR="150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029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Результативное участие ОУ и учащихся в мероприятиях различного уровня.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083" marR="150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2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Участие в соревнованиях школьных спортивных клубов по мини-футболу . (среди 2-х и 4-х классов </a:t>
                      </a:r>
                      <a:r>
                        <a:rPr kumimoji="0" lang="en-US" sz="2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II</a:t>
                      </a:r>
                      <a:r>
                        <a:rPr kumimoji="0" lang="ru-RU" sz="2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место)</a:t>
                      </a:r>
                    </a:p>
                    <a:p>
                      <a:pPr algn="ctr"/>
                      <a:endParaRPr kumimoji="0" lang="ru-RU" sz="20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kumimoji="0" lang="ru-RU" sz="2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Школьный этап «Всероссийской олимпиады школьников» (331 чел.)</a:t>
                      </a:r>
                    </a:p>
                    <a:p>
                      <a:pPr algn="ctr"/>
                      <a:endParaRPr kumimoji="0" lang="ru-RU" sz="20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kumimoji="0" lang="ru-RU" sz="2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Муниципальный этап «Всероссийской олимпиады школьников» (42 чел.)</a:t>
                      </a:r>
                    </a:p>
                    <a:p>
                      <a:pPr algn="ctr"/>
                      <a:endParaRPr kumimoji="0" lang="ru-RU" sz="20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kumimoji="0" lang="ru-RU" sz="2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Городской конкурс «Поющая осень» (12 чел.)</a:t>
                      </a:r>
                    </a:p>
                    <a:p>
                      <a:pPr algn="ctr"/>
                      <a:r>
                        <a:rPr kumimoji="0" lang="ru-RU" sz="2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ctr"/>
                      <a:r>
                        <a:rPr kumimoji="0" lang="ru-RU" sz="2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«Президентские игры»  по настольному теннису. </a:t>
                      </a:r>
                    </a:p>
                    <a:p>
                      <a:pPr algn="ctr"/>
                      <a:r>
                        <a:rPr kumimoji="0" lang="ru-RU" sz="2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(29 чел., два </a:t>
                      </a:r>
                      <a:r>
                        <a:rPr kumimoji="0" lang="en-US" sz="2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III</a:t>
                      </a:r>
                      <a:r>
                        <a:rPr kumimoji="0" lang="ru-RU" sz="2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места)</a:t>
                      </a:r>
                    </a:p>
                    <a:p>
                      <a:pPr algn="ctr"/>
                      <a:r>
                        <a:rPr kumimoji="0" lang="ru-RU" sz="2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  <a:endParaRPr kumimoji="0" lang="ru-RU" sz="12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None/>
                      </a:pP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083" marR="150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35495" y="-2"/>
          <a:ext cx="8736207" cy="7108779"/>
        </p:xfrm>
        <a:graphic>
          <a:graphicData uri="http://schemas.openxmlformats.org/drawingml/2006/table">
            <a:tbl>
              <a:tblPr/>
              <a:tblGrid>
                <a:gridCol w="1306656"/>
                <a:gridCol w="7429551"/>
              </a:tblGrid>
              <a:tr h="27973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2018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638" marR="96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содержание работы</a:t>
                      </a:r>
                    </a:p>
                  </a:txBody>
                  <a:tcPr marL="9638" marR="96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639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Результативное участие ОУ и учащихся в мероприятиях различного уровня.</a:t>
                      </a:r>
                    </a:p>
                  </a:txBody>
                  <a:tcPr marL="9638" marR="96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24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Участие в региональном этапе Всероссийской олимпиады школьников по биологии, истории, английскому языку – 3 чел.</a:t>
                      </a:r>
                    </a:p>
                    <a:p>
                      <a:pPr algn="ctr"/>
                      <a:endParaRPr kumimoji="0" lang="ru-RU" sz="24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kumimoji="0" lang="ru-RU" sz="24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Участие в соревнованиях по лыжным гонкам среди школьных спортивных клубов среди </a:t>
                      </a:r>
                    </a:p>
                    <a:p>
                      <a:pPr algn="ctr"/>
                      <a:r>
                        <a:rPr kumimoji="0" lang="ru-RU" sz="24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1-4 </a:t>
                      </a:r>
                      <a:r>
                        <a:rPr kumimoji="0" lang="ru-RU" sz="2400" b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х</a:t>
                      </a:r>
                      <a:r>
                        <a:rPr kumimoji="0" lang="ru-RU" sz="24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классов- </a:t>
                      </a:r>
                      <a:r>
                        <a:rPr kumimoji="0" lang="en-US" sz="24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II</a:t>
                      </a:r>
                      <a:r>
                        <a:rPr kumimoji="0" lang="ru-RU" sz="24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место</a:t>
                      </a:r>
                    </a:p>
                    <a:p>
                      <a:pPr algn="ctr"/>
                      <a:r>
                        <a:rPr kumimoji="0" lang="ru-RU" sz="24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Участив во Всероссийском конкурсе КИТ – количество участников 134,  1 чел.8-9 место, 2 чел – 38-41 место, 1 чел- 57-58 место, 1 чел 46-49 место</a:t>
                      </a:r>
                    </a:p>
                    <a:p>
                      <a:pPr algn="ctr"/>
                      <a:endParaRPr kumimoji="0" lang="ru-RU" sz="24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kumimoji="0" lang="ru-RU" sz="24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Дипломы 1-2 степени международного конкурса «Декоративно-прикладного творчества» </a:t>
                      </a:r>
                    </a:p>
                    <a:p>
                      <a:pPr algn="ctr"/>
                      <a:r>
                        <a:rPr kumimoji="0" lang="ru-RU" sz="24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1 человек – победитель(1 место), </a:t>
                      </a:r>
                    </a:p>
                    <a:p>
                      <a:pPr algn="ctr"/>
                      <a:r>
                        <a:rPr kumimoji="0" lang="ru-RU" sz="24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 человека – победитель (2 место). </a:t>
                      </a:r>
                    </a:p>
                    <a:p>
                      <a:pPr algn="ctr"/>
                      <a:r>
                        <a:rPr kumimoji="0" lang="ru-RU" sz="24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Участие в конкурсе «Наш город - Наш дом» 13 финалистов </a:t>
                      </a:r>
                    </a:p>
                    <a:p>
                      <a:pPr algn="ctr"/>
                      <a:r>
                        <a:rPr kumimoji="0" lang="ru-RU" sz="24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</a:p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638" marR="96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0" y="0"/>
          <a:ext cx="8840456" cy="7201779"/>
        </p:xfrm>
        <a:graphic>
          <a:graphicData uri="http://schemas.openxmlformats.org/drawingml/2006/table">
            <a:tbl>
              <a:tblPr/>
              <a:tblGrid>
                <a:gridCol w="1446620"/>
                <a:gridCol w="7393836"/>
              </a:tblGrid>
              <a:tr h="26376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 baseline="0" dirty="0" smtClean="0">
                          <a:latin typeface="Times New Roman"/>
                          <a:ea typeface="Calibri"/>
                          <a:cs typeface="Times New Roman"/>
                        </a:rPr>
                        <a:t>2018</a:t>
                      </a:r>
                      <a:endParaRPr lang="ru-RU" sz="15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986" marR="139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latin typeface="Times New Roman"/>
                          <a:ea typeface="Calibri"/>
                          <a:cs typeface="Times New Roman"/>
                        </a:rPr>
                        <a:t>содержание работы</a:t>
                      </a:r>
                      <a:endParaRPr lang="ru-RU" sz="1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986" marR="139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9423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latin typeface="Times New Roman"/>
                          <a:ea typeface="Calibri"/>
                          <a:cs typeface="Times New Roman"/>
                        </a:rPr>
                        <a:t>Результативное участие ОУ и учащихся в мероприятиях различного уровня.</a:t>
                      </a:r>
                      <a:endParaRPr lang="ru-RU" sz="1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986" marR="139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2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Участие в региональном этапе Всероссийских спортивных соревнований </a:t>
                      </a:r>
                      <a:r>
                        <a:rPr kumimoji="0" lang="ru-RU" sz="1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школьников  «Президентские состязания» среди городских классов – команд в г. Тутаеве (</a:t>
                      </a:r>
                      <a:r>
                        <a:rPr kumimoji="0" lang="en-US" sz="1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III</a:t>
                      </a:r>
                      <a:r>
                        <a:rPr kumimoji="0" lang="ru-RU" sz="1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место)</a:t>
                      </a:r>
                    </a:p>
                    <a:p>
                      <a:pPr algn="ctr"/>
                      <a:r>
                        <a:rPr kumimoji="0" lang="ru-RU" sz="1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Международный конкурс «День святой Пасхи» </a:t>
                      </a:r>
                    </a:p>
                    <a:p>
                      <a:pPr algn="ctr"/>
                      <a:r>
                        <a:rPr kumimoji="0" lang="ru-RU" sz="1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(1 место – 2 человека, 2 место – 1 человек, 3 место – 1 человек)</a:t>
                      </a:r>
                    </a:p>
                    <a:p>
                      <a:pPr algn="ctr"/>
                      <a:r>
                        <a:rPr kumimoji="0" lang="ru-RU" sz="1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Участие в </a:t>
                      </a:r>
                      <a:r>
                        <a:rPr kumimoji="0" lang="en-US" sz="1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VI</a:t>
                      </a:r>
                      <a:r>
                        <a:rPr kumimoji="0" lang="ru-RU" sz="1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городских  </a:t>
                      </a:r>
                      <a:r>
                        <a:rPr kumimoji="0" lang="ru-RU" sz="1800" b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Гагаринских</a:t>
                      </a:r>
                      <a:r>
                        <a:rPr kumimoji="0" lang="ru-RU" sz="1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чтениях, посвященных юбилейным событиям освоения космоса –</a:t>
                      </a:r>
                    </a:p>
                    <a:p>
                      <a:pPr algn="ctr"/>
                      <a:r>
                        <a:rPr kumimoji="0" lang="ru-RU" sz="1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3 человека(2 место и 3 место)</a:t>
                      </a:r>
                    </a:p>
                    <a:p>
                      <a:pPr algn="ctr"/>
                      <a:r>
                        <a:rPr kumimoji="0" lang="ru-RU" sz="1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Участие в Международном конкурсе «Космос»</a:t>
                      </a:r>
                    </a:p>
                    <a:p>
                      <a:pPr algn="ctr"/>
                      <a:r>
                        <a:rPr kumimoji="0" lang="ru-RU" sz="1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(1 место 2 человека, 2 место 2 человека, 3 место 1 человек)</a:t>
                      </a:r>
                    </a:p>
                    <a:p>
                      <a:pPr algn="ctr"/>
                      <a:r>
                        <a:rPr kumimoji="0" lang="ru-RU" sz="1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Участие в Городском турнире «Кожаный мяч»</a:t>
                      </a:r>
                    </a:p>
                    <a:p>
                      <a:pPr algn="ctr"/>
                      <a:r>
                        <a:rPr kumimoji="0" lang="ru-RU" sz="1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( 3 место – 15 человек)</a:t>
                      </a:r>
                    </a:p>
                    <a:p>
                      <a:pPr algn="ctr"/>
                      <a:r>
                        <a:rPr kumimoji="0" lang="ru-RU" sz="1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Участие в Весеннем добровольческом марафоне «Даешь добро»</a:t>
                      </a:r>
                    </a:p>
                    <a:p>
                      <a:pPr algn="ctr"/>
                      <a:r>
                        <a:rPr kumimoji="0" lang="ru-RU" sz="1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(1 место – 10 человек)</a:t>
                      </a:r>
                    </a:p>
                    <a:p>
                      <a:pPr algn="ctr"/>
                      <a:r>
                        <a:rPr kumimoji="0" lang="ru-RU" sz="1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Участие в городском конкурсе юных журналистов и редакций школьных газет «Мы рождены для печатных изданий» (Специальный диплом в номинации «Пишем, верстаем, выпускаем» - 10 человек)</a:t>
                      </a:r>
                    </a:p>
                    <a:p>
                      <a:pPr algn="ctr"/>
                      <a:r>
                        <a:rPr kumimoji="0" lang="ru-RU" sz="1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Участие в первенстве по легкой атлетике </a:t>
                      </a:r>
                    </a:p>
                    <a:p>
                      <a:pPr algn="ctr"/>
                      <a:r>
                        <a:rPr kumimoji="0" lang="ru-RU" sz="1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(1 место 2 человека, участвовало 5 человек)</a:t>
                      </a:r>
                    </a:p>
                    <a:p>
                      <a:pPr algn="ctr"/>
                      <a:r>
                        <a:rPr kumimoji="0" lang="ru-RU" sz="1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Участие в Международном конкурсе «День великой победы» </a:t>
                      </a:r>
                    </a:p>
                    <a:p>
                      <a:pPr algn="ctr"/>
                      <a:r>
                        <a:rPr kumimoji="0" lang="ru-RU" sz="1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(1 место 3 человека, 2 место 1 человек)</a:t>
                      </a:r>
                    </a:p>
                    <a:p>
                      <a:pPr algn="ctr"/>
                      <a:r>
                        <a:rPr kumimoji="0" lang="ru-RU" sz="1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Участие в Больших школьных олимпийских играх 2018 г. </a:t>
                      </a:r>
                    </a:p>
                    <a:p>
                      <a:pPr algn="ctr"/>
                      <a:r>
                        <a:rPr kumimoji="0" lang="ru-RU" sz="1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(1 место – 10 человек)</a:t>
                      </a:r>
                    </a:p>
                    <a:p>
                      <a:pPr algn="ctr"/>
                      <a:r>
                        <a:rPr kumimoji="0" lang="ru-RU" sz="2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  <a:endParaRPr kumimoji="0" lang="ru-RU" sz="18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986" marR="139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Прямоугольник 7"/>
          <p:cNvSpPr>
            <a:spLocks noChangeArrowheads="1"/>
          </p:cNvSpPr>
          <p:nvPr/>
        </p:nvSpPr>
        <p:spPr bwMode="auto">
          <a:xfrm>
            <a:off x="1043608" y="1052736"/>
            <a:ext cx="521493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 dirty="0">
                <a:solidFill>
                  <a:schemeClr val="accent2"/>
                </a:solidFill>
                <a:latin typeface="Constantia" pitchFamily="18" charset="0"/>
              </a:rPr>
              <a:t>Контингент учащихся</a:t>
            </a:r>
          </a:p>
        </p:txBody>
      </p:sp>
      <p:graphicFrame>
        <p:nvGraphicFramePr>
          <p:cNvPr id="2" name="Object 7"/>
          <p:cNvGraphicFramePr>
            <a:graphicFrameLocks noChangeAspect="1"/>
          </p:cNvGraphicFramePr>
          <p:nvPr/>
        </p:nvGraphicFramePr>
        <p:xfrm>
          <a:off x="501650" y="2505075"/>
          <a:ext cx="8301038" cy="2663825"/>
        </p:xfrm>
        <a:graphic>
          <a:graphicData uri="http://schemas.openxmlformats.org/presentationml/2006/ole">
            <p:oleObj spid="_x0000_s29698" name="Worksheet" r:id="rId3" imgW="3657600" imgH="1181086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Прямоугольник 1"/>
          <p:cNvSpPr>
            <a:spLocks noChangeArrowheads="1"/>
          </p:cNvSpPr>
          <p:nvPr/>
        </p:nvSpPr>
        <p:spPr bwMode="auto">
          <a:xfrm>
            <a:off x="1071563" y="642938"/>
            <a:ext cx="387508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 dirty="0">
                <a:solidFill>
                  <a:schemeClr val="accent2"/>
                </a:solidFill>
                <a:latin typeface="Constantia" pitchFamily="18" charset="0"/>
              </a:rPr>
              <a:t>Медалисты</a:t>
            </a:r>
          </a:p>
        </p:txBody>
      </p:sp>
      <p:graphicFrame>
        <p:nvGraphicFramePr>
          <p:cNvPr id="5" name="Диаграмма 4"/>
          <p:cNvGraphicFramePr>
            <a:graphicFrameLocks/>
          </p:cNvGraphicFramePr>
          <p:nvPr/>
        </p:nvGraphicFramePr>
        <p:xfrm>
          <a:off x="642910" y="1357298"/>
          <a:ext cx="7858180" cy="48577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57224" y="188640"/>
            <a:ext cx="750099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3200" b="1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Похвальные листы</a:t>
            </a:r>
          </a:p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Начальная школа  - 17 человек</a:t>
            </a:r>
          </a:p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Основная школа – 6 человека</a:t>
            </a:r>
          </a:p>
          <a:p>
            <a:pPr algn="ctr"/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Аттестаты с отличием в 9 классах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- 5 человек</a:t>
            </a:r>
          </a:p>
          <a:p>
            <a:pPr algn="ctr"/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6324" name="Picture 4" descr="http://www.playcast.ru/uploads/2017/07/01/2293076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60958" y="3066479"/>
            <a:ext cx="2008063" cy="3314849"/>
          </a:xfrm>
          <a:prstGeom prst="rect">
            <a:avLst/>
          </a:prstGeom>
          <a:noFill/>
        </p:spPr>
      </p:pic>
      <p:pic>
        <p:nvPicPr>
          <p:cNvPr id="56334" name="Picture 14" descr="http://www.playcast.ru/uploads/2016/08/30/1974739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943143"/>
            <a:ext cx="2765774" cy="39148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Прямоугольник 1"/>
          <p:cNvSpPr>
            <a:spLocks noChangeArrowheads="1"/>
          </p:cNvSpPr>
          <p:nvPr/>
        </p:nvSpPr>
        <p:spPr bwMode="auto">
          <a:xfrm>
            <a:off x="928688" y="714375"/>
            <a:ext cx="39084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>
                <a:solidFill>
                  <a:schemeClr val="accent2"/>
                </a:solidFill>
                <a:latin typeface="Constantia" pitchFamily="18" charset="0"/>
              </a:rPr>
              <a:t>Учатся на «4» и «5»</a:t>
            </a:r>
          </a:p>
        </p:txBody>
      </p:sp>
      <p:graphicFrame>
        <p:nvGraphicFramePr>
          <p:cNvPr id="3074" name="Диаграмма 2"/>
          <p:cNvGraphicFramePr>
            <a:graphicFrameLocks/>
          </p:cNvGraphicFramePr>
          <p:nvPr/>
        </p:nvGraphicFramePr>
        <p:xfrm>
          <a:off x="206375" y="1543050"/>
          <a:ext cx="8770938" cy="4346575"/>
        </p:xfrm>
        <a:graphic>
          <a:graphicData uri="http://schemas.openxmlformats.org/presentationml/2006/ole">
            <p:oleObj spid="_x0000_s30722" name="Worksheet" r:id="rId3" imgW="8096154" imgH="4010040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1071563"/>
            <a:ext cx="8748464" cy="5253037"/>
          </a:xfrm>
        </p:spPr>
        <p:txBody>
          <a:bodyPr>
            <a:normAutofit/>
          </a:bodyPr>
          <a:lstStyle/>
          <a:p>
            <a:pPr algn="ctr" eaLnBrk="1" hangingPunct="1">
              <a:buFontTx/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Директора муниципального общеобразовательного  учреждения «Средняя школа № 56»</a:t>
            </a:r>
          </a:p>
          <a:p>
            <a:pPr algn="ctr" eaLnBrk="1" hangingPunct="1">
              <a:buFontTx/>
              <a:buNone/>
            </a:pP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(150064 г. Ярославль, </a:t>
            </a:r>
            <a:r>
              <a:rPr lang="ru-RU" sz="1800" i="1" dirty="0" err="1" smtClean="0">
                <a:latin typeface="Times New Roman" pitchFamily="18" charset="0"/>
                <a:cs typeface="Times New Roman" pitchFamily="18" charset="0"/>
              </a:rPr>
              <a:t>пр-д</a:t>
            </a: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 Моторостроителей, д. 10, </a:t>
            </a:r>
          </a:p>
          <a:p>
            <a:pPr algn="ctr" eaLnBrk="1" hangingPunct="1">
              <a:buFontTx/>
              <a:buNone/>
            </a:pP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тел/факс: (4852)56-11-70, </a:t>
            </a:r>
            <a:r>
              <a:rPr lang="en-US" sz="1800" i="1" dirty="0" smtClean="0">
                <a:latin typeface="Times New Roman" pitchFamily="18" charset="0"/>
                <a:cs typeface="Times New Roman" pitchFamily="18" charset="0"/>
              </a:rPr>
              <a:t>e-mail</a:t>
            </a: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1800" i="1" dirty="0" smtClean="0">
                <a:latin typeface="Times New Roman" pitchFamily="18" charset="0"/>
                <a:cs typeface="Times New Roman" pitchFamily="18" charset="0"/>
              </a:rPr>
              <a:t> yarsch056@yandex.ru</a:t>
            </a: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sz="1800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buFontTx/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«Отличника народного просвещения»</a:t>
            </a:r>
          </a:p>
          <a:p>
            <a:pPr algn="ctr" eaLnBrk="1" hangingPunct="1">
              <a:buFontTx/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«Почетного работника образования»</a:t>
            </a:r>
          </a:p>
          <a:p>
            <a:pPr algn="ctr" eaLnBrk="1" hangingPunct="1">
              <a:buFontTx/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Озеровой Татьяны Николаевны </a:t>
            </a:r>
          </a:p>
          <a:p>
            <a:pPr algn="ctr" eaLnBrk="1" hangingPunct="1">
              <a:buFontTx/>
              <a:buNone/>
            </a:pP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(Высшая квалификационная категория,  </a:t>
            </a:r>
          </a:p>
          <a:p>
            <a:pPr algn="ctr" eaLnBrk="1" hangingPunct="1">
              <a:buFontTx/>
              <a:buNone/>
            </a:pP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педагогический стаж – 39 лет, руководящий стаж – 35 лет,  в школе № 56 – 32 года)</a:t>
            </a:r>
            <a:endParaRPr lang="en-US" sz="2400" i="1" dirty="0" smtClean="0">
              <a:latin typeface="Times New Roman" pitchFamily="18" charset="0"/>
              <a:cs typeface="Times New Roman" pitchFamily="18" charset="0"/>
            </a:endParaRPr>
          </a:p>
          <a:p>
            <a:pPr algn="r" eaLnBrk="1" hangingPunct="1">
              <a:buFontTx/>
              <a:buNone/>
            </a:pPr>
            <a:endParaRPr lang="ru-RU" sz="2800" i="1" dirty="0" smtClean="0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 eaLnBrk="1" hangingPunct="1">
              <a:buFontTx/>
              <a:buNone/>
            </a:pPr>
            <a:r>
              <a:rPr lang="ru-RU" sz="2800" b="1" i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07</a:t>
            </a:r>
            <a:r>
              <a:rPr lang="en-US" sz="2800" b="1" i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800" b="1" i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12</a:t>
            </a:r>
            <a:r>
              <a:rPr lang="en-US" sz="2800" b="1" i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.20</a:t>
            </a:r>
            <a:r>
              <a:rPr lang="ru-RU" sz="2800" b="1" i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18</a:t>
            </a:r>
          </a:p>
        </p:txBody>
      </p:sp>
      <p:sp>
        <p:nvSpPr>
          <p:cNvPr id="14340" name="Заголовок 1"/>
          <p:cNvSpPr>
            <a:spLocks/>
          </p:cNvSpPr>
          <p:nvPr/>
        </p:nvSpPr>
        <p:spPr bwMode="auto">
          <a:xfrm>
            <a:off x="1739900" y="44450"/>
            <a:ext cx="7467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endParaRPr lang="ru-RU" sz="3200">
              <a:solidFill>
                <a:schemeClr val="bg1"/>
              </a:solidFill>
              <a:latin typeface="Constantia" pitchFamily="18" charset="0"/>
            </a:endParaRPr>
          </a:p>
        </p:txBody>
      </p:sp>
      <p:sp>
        <p:nvSpPr>
          <p:cNvPr id="14341" name="Содержимое 2"/>
          <p:cNvSpPr>
            <a:spLocks/>
          </p:cNvSpPr>
          <p:nvPr/>
        </p:nvSpPr>
        <p:spPr bwMode="auto">
          <a:xfrm>
            <a:off x="1403350" y="974725"/>
            <a:ext cx="774065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5875" indent="-15875">
              <a:spcBef>
                <a:spcPct val="20000"/>
              </a:spcBef>
              <a:buClr>
                <a:schemeClr val="accent1"/>
              </a:buClr>
              <a:buFont typeface="Webdings" pitchFamily="18" charset="2"/>
              <a:buNone/>
            </a:pPr>
            <a:endParaRPr lang="ru-RU" b="1">
              <a:latin typeface="Constantia" pitchFamily="18" charset="0"/>
            </a:endParaRPr>
          </a:p>
        </p:txBody>
      </p:sp>
      <p:sp>
        <p:nvSpPr>
          <p:cNvPr id="14342" name="Прямоугольник 16"/>
          <p:cNvSpPr>
            <a:spLocks noChangeArrowheads="1"/>
          </p:cNvSpPr>
          <p:nvPr/>
        </p:nvSpPr>
        <p:spPr bwMode="auto">
          <a:xfrm>
            <a:off x="1500188" y="0"/>
            <a:ext cx="7072312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5400" b="1" i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Публичный доклад</a:t>
            </a:r>
            <a:endParaRPr lang="ru-RU" sz="5400" i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Прямоугольник 1"/>
          <p:cNvSpPr>
            <a:spLocks noChangeArrowheads="1"/>
          </p:cNvSpPr>
          <p:nvPr/>
        </p:nvSpPr>
        <p:spPr bwMode="auto">
          <a:xfrm>
            <a:off x="500063" y="785813"/>
            <a:ext cx="8643937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 dirty="0">
                <a:solidFill>
                  <a:schemeClr val="accent2"/>
                </a:solidFill>
                <a:latin typeface="Constantia" pitchFamily="18" charset="0"/>
              </a:rPr>
              <a:t>Количество учащихся, </a:t>
            </a:r>
            <a:r>
              <a:rPr lang="ru-RU" sz="3200" b="1" dirty="0" smtClean="0">
                <a:solidFill>
                  <a:schemeClr val="accent2"/>
                </a:solidFill>
                <a:latin typeface="Constantia" pitchFamily="18" charset="0"/>
              </a:rPr>
              <a:t>имеющих академическую задолженность</a:t>
            </a:r>
            <a:endParaRPr lang="ru-RU" sz="3200" b="1" dirty="0">
              <a:solidFill>
                <a:schemeClr val="accent2"/>
              </a:solidFill>
              <a:latin typeface="Constantia" pitchFamily="18" charset="0"/>
            </a:endParaRPr>
          </a:p>
        </p:txBody>
      </p:sp>
      <p:graphicFrame>
        <p:nvGraphicFramePr>
          <p:cNvPr id="4098" name="Диаграмма 2"/>
          <p:cNvGraphicFramePr>
            <a:graphicFrameLocks/>
          </p:cNvGraphicFramePr>
          <p:nvPr/>
        </p:nvGraphicFramePr>
        <p:xfrm>
          <a:off x="404813" y="1922463"/>
          <a:ext cx="8583612" cy="3563937"/>
        </p:xfrm>
        <a:graphic>
          <a:graphicData uri="http://schemas.openxmlformats.org/presentationml/2006/ole">
            <p:oleObj spid="_x0000_s31746" name="Worksheet" r:id="rId3" imgW="8115416" imgH="3371773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357166"/>
            <a:ext cx="8458200" cy="3286148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Всероссийских проверочных работ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00100" y="4643446"/>
            <a:ext cx="6858000" cy="869944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2017-2018 учебный год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основная школа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3730" name="Picture 2" descr="http://shkola24.su/wp-content/uploads/2018/03/imag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2564904"/>
            <a:ext cx="3009585" cy="16909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832454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285728"/>
            <a:ext cx="8686800" cy="64294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Сравнение Результатов</a:t>
            </a:r>
            <a:br>
              <a:rPr lang="ru-RU" dirty="0" smtClean="0"/>
            </a:br>
            <a:r>
              <a:rPr lang="ru-RU" dirty="0" smtClean="0"/>
              <a:t> по русскому языку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0" y="1142987"/>
          <a:ext cx="9143999" cy="5437015"/>
        </p:xfrm>
        <a:graphic>
          <a:graphicData uri="http://schemas.openxmlformats.org/drawingml/2006/table">
            <a:tbl>
              <a:tblPr/>
              <a:tblGrid>
                <a:gridCol w="40234"/>
                <a:gridCol w="174048"/>
                <a:gridCol w="285752"/>
                <a:gridCol w="3687545"/>
                <a:gridCol w="884487"/>
                <a:gridCol w="785818"/>
                <a:gridCol w="714380"/>
                <a:gridCol w="785818"/>
                <a:gridCol w="714380"/>
                <a:gridCol w="142876"/>
                <a:gridCol w="642942"/>
                <a:gridCol w="285719"/>
              </a:tblGrid>
              <a:tr h="130499">
                <a:tc gridSpan="12">
                  <a:txBody>
                    <a:bodyPr/>
                    <a:lstStyle/>
                    <a:p>
                      <a:pPr marL="9525">
                        <a:lnSpc>
                          <a:spcPts val="128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endParaRPr lang="ru-RU" sz="800" dirty="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59" marR="395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63519">
                <a:tc gridSpan="12">
                  <a:txBody>
                    <a:bodyPr/>
                    <a:lstStyle/>
                    <a:p>
                      <a:pPr marL="9525">
                        <a:lnSpc>
                          <a:spcPts val="1305"/>
                        </a:lnSpc>
                        <a:spcBef>
                          <a:spcPts val="360"/>
                        </a:spcBef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Максимальный первичный балл: 45</a:t>
                      </a:r>
                      <a:endParaRPr lang="ru-RU" sz="2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59" marR="395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63519">
                <a:tc gridSpan="12">
                  <a:txBody>
                    <a:bodyPr/>
                    <a:lstStyle/>
                    <a:p>
                      <a:pPr marL="9525">
                        <a:lnSpc>
                          <a:spcPts val="1305"/>
                        </a:lnSpc>
                        <a:spcBef>
                          <a:spcPts val="360"/>
                        </a:spcBef>
                        <a:spcAft>
                          <a:spcPts val="0"/>
                        </a:spcAft>
                      </a:pPr>
                      <a:endParaRPr lang="ru-RU" sz="1800" dirty="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59" marR="395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40816">
                <a:tc rowSpan="2" gridSpan="4">
                  <a:txBody>
                    <a:bodyPr/>
                    <a:lstStyle/>
                    <a:p>
                      <a:pPr marL="9525" algn="ctr">
                        <a:lnSpc>
                          <a:spcPts val="109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ОО</a:t>
                      </a:r>
                      <a:endParaRPr lang="ru-RU" sz="2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59" marR="39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9525" algn="ctr">
                        <a:lnSpc>
                          <a:spcPts val="995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Кол-во </a:t>
                      </a:r>
                      <a:r>
                        <a:rPr lang="ru-RU" sz="2000" b="1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уч</a:t>
                      </a:r>
                      <a:r>
                        <a:rPr lang="ru-RU" sz="20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</a:t>
                      </a:r>
                      <a:endParaRPr lang="ru-RU" sz="2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59" marR="39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9525" algn="ctr">
                        <a:lnSpc>
                          <a:spcPts val="995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Распределение групп баллов в %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59" marR="39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marL="9525" algn="ctr">
                        <a:lnSpc>
                          <a:spcPts val="995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Отметки о наличии рисков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59" marR="39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8">
                  <a:txBody>
                    <a:bodyPr/>
                    <a:lstStyle/>
                    <a:p>
                      <a:pPr marL="9525">
                        <a:lnSpc>
                          <a:spcPts val="995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endParaRPr lang="ru-RU" sz="1100" dirty="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59" marR="39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61869">
                <a:tc gridSpan="4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995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</a:t>
                      </a:r>
                      <a:endParaRPr lang="ru-RU" sz="2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59" marR="39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995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</a:t>
                      </a:r>
                      <a:endParaRPr lang="ru-RU" sz="2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59" marR="39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995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</a:t>
                      </a:r>
                      <a:endParaRPr lang="ru-RU" sz="2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59" marR="39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995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</a:t>
                      </a:r>
                      <a:endParaRPr lang="ru-RU" sz="2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59" marR="39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0384">
                <a:tc gridSpan="11">
                  <a:txBody>
                    <a:bodyPr/>
                    <a:lstStyle/>
                    <a:p>
                      <a:pPr marL="9525">
                        <a:lnSpc>
                          <a:spcPts val="995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endParaRPr lang="ru-RU" sz="3200" dirty="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59" marR="3959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59243">
                <a:tc gridSpan="4">
                  <a:txBody>
                    <a:bodyPr/>
                    <a:lstStyle/>
                    <a:p>
                      <a:pPr marL="9525">
                        <a:lnSpc>
                          <a:spcPts val="128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Россия</a:t>
                      </a:r>
                      <a:endParaRPr lang="ru-RU" sz="2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59" marR="3959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9525">
                        <a:lnSpc>
                          <a:spcPts val="90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1300922</a:t>
                      </a:r>
                      <a:endParaRPr lang="ru-RU" sz="2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59" marR="3959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109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15.1</a:t>
                      </a:r>
                      <a:endParaRPr lang="ru-RU" sz="2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59" marR="3959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109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39.7</a:t>
                      </a:r>
                      <a:endParaRPr lang="ru-RU" sz="2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59" marR="3959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109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33.9</a:t>
                      </a:r>
                      <a:endParaRPr lang="ru-RU" sz="2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59" marR="3959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9525" algn="ctr">
                        <a:lnSpc>
                          <a:spcPts val="109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11.3</a:t>
                      </a:r>
                      <a:endParaRPr lang="ru-RU" sz="2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59" marR="3959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59" marR="3959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94143">
                <a:tc rowSpan="4">
                  <a:txBody>
                    <a:bodyPr/>
                    <a:lstStyle/>
                    <a:p>
                      <a:pPr marL="9525">
                        <a:lnSpc>
                          <a:spcPts val="109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endParaRPr lang="ru-RU" sz="110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59" marR="3959" marT="0" marB="0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9525">
                        <a:lnSpc>
                          <a:spcPts val="128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endParaRPr lang="ru-RU" sz="2400" b="1" dirty="0" smtClean="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marL="9525">
                        <a:lnSpc>
                          <a:spcPts val="128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endParaRPr lang="ru-RU" sz="2400" b="1" dirty="0" smtClean="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marL="9525">
                        <a:lnSpc>
                          <a:spcPts val="128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Ярославская </a:t>
                      </a:r>
                      <a:r>
                        <a:rPr lang="ru-RU" sz="24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обл.</a:t>
                      </a:r>
                      <a:endParaRPr lang="ru-RU" sz="2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59" marR="3959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9525">
                        <a:lnSpc>
                          <a:spcPts val="1185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10512</a:t>
                      </a:r>
                      <a:endParaRPr lang="ru-RU" sz="2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59" marR="3959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109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18.1</a:t>
                      </a:r>
                      <a:endParaRPr lang="ru-RU" sz="2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59" marR="3959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109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39.3</a:t>
                      </a:r>
                      <a:endParaRPr lang="ru-RU" sz="2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59" marR="3959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109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32.8</a:t>
                      </a:r>
                      <a:endParaRPr lang="ru-RU" sz="2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59" marR="3959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9525" algn="ctr">
                        <a:lnSpc>
                          <a:spcPts val="109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9.8</a:t>
                      </a:r>
                      <a:endParaRPr lang="ru-RU" sz="2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59" marR="3959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59" marR="3959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1682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59" marR="3959" marT="0" marB="0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9525">
                        <a:lnSpc>
                          <a:spcPts val="109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endParaRPr lang="ru-RU" sz="2000" b="1" dirty="0" smtClean="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marL="9525">
                        <a:lnSpc>
                          <a:spcPts val="109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город </a:t>
                      </a:r>
                      <a:r>
                        <a:rPr lang="ru-RU" sz="20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Ярославль</a:t>
                      </a:r>
                      <a:endParaRPr lang="ru-RU" sz="2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59" marR="3959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9525">
                        <a:lnSpc>
                          <a:spcPts val="1185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endParaRPr lang="ru-RU" sz="2400" dirty="0" smtClean="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marL="9525">
                        <a:lnSpc>
                          <a:spcPts val="1185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5255</a:t>
                      </a:r>
                      <a:endParaRPr lang="ru-RU" sz="2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59" marR="3959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109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18.5</a:t>
                      </a:r>
                      <a:endParaRPr lang="ru-RU" sz="2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59" marR="3959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109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38.1</a:t>
                      </a:r>
                      <a:endParaRPr lang="ru-RU" sz="2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59" marR="3959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109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33.5</a:t>
                      </a:r>
                      <a:endParaRPr lang="ru-RU" sz="2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59" marR="3959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9525" algn="ctr">
                        <a:lnSpc>
                          <a:spcPts val="109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9.9</a:t>
                      </a:r>
                      <a:endParaRPr lang="ru-RU" sz="2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59" marR="3959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59" marR="3959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9909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9525">
                        <a:lnSpc>
                          <a:spcPts val="109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endParaRPr lang="ru-RU" sz="110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59" marR="3959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525">
                        <a:lnSpc>
                          <a:spcPts val="995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(sch763010) МОУ средняя школа № 56</a:t>
                      </a: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59" marR="39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525">
                        <a:lnSpc>
                          <a:spcPts val="109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98</a:t>
                      </a:r>
                      <a:endParaRPr lang="ru-RU" sz="2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59" marR="39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995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19.4</a:t>
                      </a:r>
                      <a:endParaRPr lang="ru-RU" sz="2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59" marR="39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995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32.7</a:t>
                      </a:r>
                      <a:endParaRPr lang="ru-RU" sz="2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59" marR="39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995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39.8</a:t>
                      </a:r>
                      <a:endParaRPr lang="ru-RU" sz="2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59" marR="39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9525" algn="ctr">
                        <a:lnSpc>
                          <a:spcPts val="995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8.2</a:t>
                      </a:r>
                      <a:endParaRPr lang="ru-RU" sz="2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59" marR="39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59" marR="39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1682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8">
                  <a:txBody>
                    <a:bodyPr/>
                    <a:lstStyle/>
                    <a:p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59" marR="3959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38362">
                <a:tc gridSpan="12">
                  <a:txBody>
                    <a:bodyPr/>
                    <a:lstStyle/>
                    <a:p>
                      <a:pPr marL="9525" algn="ctr">
                        <a:lnSpc>
                          <a:spcPts val="109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endParaRPr lang="ru-RU" sz="2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59" marR="395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48626">
                <a:tc gridSpan="12"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59" marR="395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38362">
                <a:tc gridSpan="12">
                  <a:txBody>
                    <a:bodyPr/>
                    <a:lstStyle/>
                    <a:p>
                      <a:pPr marL="9525">
                        <a:lnSpc>
                          <a:spcPts val="109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endParaRPr lang="ru-RU" sz="800" dirty="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59" marR="395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42852"/>
            <a:ext cx="8686800" cy="115254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Сравнение результатов </a:t>
            </a:r>
            <a:br>
              <a:rPr lang="ru-RU" dirty="0" smtClean="0"/>
            </a:br>
            <a:r>
              <a:rPr lang="ru-RU" dirty="0" smtClean="0"/>
              <a:t>по математике</a:t>
            </a:r>
            <a:endParaRPr lang="ru-RU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214282" y="1428736"/>
          <a:ext cx="8715436" cy="4305269"/>
        </p:xfrm>
        <a:graphic>
          <a:graphicData uri="http://schemas.openxmlformats.org/drawingml/2006/table">
            <a:tbl>
              <a:tblPr/>
              <a:tblGrid>
                <a:gridCol w="329476"/>
                <a:gridCol w="57118"/>
                <a:gridCol w="81147"/>
                <a:gridCol w="3604225"/>
                <a:gridCol w="928694"/>
                <a:gridCol w="785818"/>
                <a:gridCol w="714380"/>
                <a:gridCol w="785818"/>
                <a:gridCol w="714380"/>
                <a:gridCol w="714380"/>
              </a:tblGrid>
              <a:tr h="500066">
                <a:tc rowSpan="2" gridSpan="4">
                  <a:txBody>
                    <a:bodyPr/>
                    <a:lstStyle/>
                    <a:p>
                      <a:pPr marL="9525" algn="ctr">
                        <a:lnSpc>
                          <a:spcPts val="109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ОО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7795" marR="7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9525" algn="ctr">
                        <a:lnSpc>
                          <a:spcPts val="995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Кол-во </a:t>
                      </a:r>
                      <a:r>
                        <a:rPr lang="ru-RU" sz="1600" b="1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уч</a:t>
                      </a:r>
                      <a:r>
                        <a:rPr lang="ru-RU" sz="16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7795" marR="7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9525" algn="ctr">
                        <a:lnSpc>
                          <a:spcPts val="995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Распределение групп баллов в %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7795" marR="7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9525" algn="ctr">
                        <a:lnSpc>
                          <a:spcPts val="995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Отметки о наличии рисков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7795" marR="7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785818">
                <a:tc gridSpan="4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995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endParaRPr lang="ru-RU" sz="2400" dirty="0" smtClean="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marL="9525" algn="ctr">
                        <a:lnSpc>
                          <a:spcPts val="995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</a:t>
                      </a:r>
                      <a:endParaRPr lang="ru-RU" sz="2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7795" marR="7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995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endParaRPr lang="ru-RU" sz="2400" dirty="0" smtClean="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marL="9525" algn="ctr">
                        <a:lnSpc>
                          <a:spcPts val="995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</a:t>
                      </a:r>
                      <a:endParaRPr lang="ru-RU" sz="2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7795" marR="7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995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endParaRPr lang="ru-RU" sz="2400" dirty="0" smtClean="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marL="9525" algn="ctr">
                        <a:lnSpc>
                          <a:spcPts val="995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</a:t>
                      </a:r>
                      <a:endParaRPr lang="ru-RU" sz="2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7795" marR="7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995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endParaRPr lang="ru-RU" sz="2400" dirty="0" smtClean="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marL="9525" algn="ctr">
                        <a:lnSpc>
                          <a:spcPts val="995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</a:t>
                      </a:r>
                      <a:endParaRPr lang="ru-RU" sz="2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7795" marR="7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44484">
                <a:tc gridSpan="10">
                  <a:txBody>
                    <a:bodyPr/>
                    <a:lstStyle/>
                    <a:p>
                      <a:pPr marL="9525">
                        <a:lnSpc>
                          <a:spcPts val="995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endParaRPr lang="ru-RU" sz="2400" dirty="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7795" marR="779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82316">
                <a:tc gridSpan="4">
                  <a:txBody>
                    <a:bodyPr/>
                    <a:lstStyle/>
                    <a:p>
                      <a:pPr marL="9525">
                        <a:lnSpc>
                          <a:spcPts val="128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Вся выборка</a:t>
                      </a:r>
                      <a:endParaRPr lang="ru-RU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7795" marR="7795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9525">
                        <a:lnSpc>
                          <a:spcPts val="90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1296774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7795" marR="7795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109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13.6</a:t>
                      </a:r>
                      <a:endParaRPr lang="ru-RU" sz="2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7795" marR="7795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109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37.5</a:t>
                      </a:r>
                      <a:endParaRPr lang="ru-RU" sz="2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7795" marR="7795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109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33.1</a:t>
                      </a:r>
                      <a:endParaRPr lang="ru-RU" sz="2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7795" marR="7795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109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15.8</a:t>
                      </a:r>
                      <a:endParaRPr lang="ru-RU" sz="2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7795" marR="7795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95" marR="7795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24578">
                <a:tc rowSpan="3">
                  <a:txBody>
                    <a:bodyPr/>
                    <a:lstStyle/>
                    <a:p>
                      <a:pPr marL="9525">
                        <a:lnSpc>
                          <a:spcPts val="109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endParaRPr lang="ru-RU" sz="70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7795" marR="7795" marT="0" marB="0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9525">
                        <a:lnSpc>
                          <a:spcPts val="128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Ярославская обл.</a:t>
                      </a:r>
                      <a:endParaRPr lang="ru-RU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7795" marR="779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9525">
                        <a:lnSpc>
                          <a:spcPts val="1185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10445</a:t>
                      </a:r>
                      <a:endParaRPr lang="ru-RU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7795" marR="7795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109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endParaRPr lang="ru-RU" sz="2400" dirty="0" smtClean="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marL="9525" algn="ctr">
                        <a:lnSpc>
                          <a:spcPts val="109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14.6</a:t>
                      </a:r>
                      <a:endParaRPr lang="ru-RU" sz="2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7795" marR="7795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109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endParaRPr lang="ru-RU" sz="2400" dirty="0" smtClean="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marL="9525" algn="ctr">
                        <a:lnSpc>
                          <a:spcPts val="109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35</a:t>
                      </a:r>
                      <a:endParaRPr lang="ru-RU" sz="2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7795" marR="7795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109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endParaRPr lang="ru-RU" sz="2400" b="1" dirty="0" smtClean="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marL="9525" algn="ctr">
                        <a:lnSpc>
                          <a:spcPts val="109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33.6</a:t>
                      </a:r>
                      <a:endParaRPr lang="ru-RU" sz="2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7795" marR="7795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109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endParaRPr lang="ru-RU" sz="2400" b="1" dirty="0" smtClean="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marL="9525" algn="ctr">
                        <a:lnSpc>
                          <a:spcPts val="109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16.8</a:t>
                      </a:r>
                      <a:endParaRPr lang="ru-RU" sz="2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7795" marR="7795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95" marR="7795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8995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9525">
                        <a:lnSpc>
                          <a:spcPts val="109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endParaRPr lang="ru-RU" sz="70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7795" marR="7795" marT="0" marB="0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9525">
                        <a:lnSpc>
                          <a:spcPts val="109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город Ярославль</a:t>
                      </a:r>
                      <a:endParaRPr lang="ru-RU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7795" marR="779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9525">
                        <a:lnSpc>
                          <a:spcPts val="1185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5116</a:t>
                      </a:r>
                      <a:endParaRPr lang="ru-RU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7795" marR="7795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109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endParaRPr lang="ru-RU" sz="2400" dirty="0" smtClean="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marL="9525" algn="ctr">
                        <a:lnSpc>
                          <a:spcPts val="109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14.9</a:t>
                      </a:r>
                      <a:endParaRPr lang="ru-RU" sz="2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7795" marR="7795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109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endParaRPr lang="ru-RU" sz="2400" dirty="0" smtClean="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marL="9525" algn="ctr">
                        <a:lnSpc>
                          <a:spcPts val="109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34.6</a:t>
                      </a:r>
                      <a:endParaRPr lang="ru-RU" sz="2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7795" marR="7795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109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endParaRPr lang="ru-RU" sz="2400" b="1" dirty="0" smtClean="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marL="9525" algn="ctr">
                        <a:lnSpc>
                          <a:spcPts val="109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33.4</a:t>
                      </a:r>
                      <a:endParaRPr lang="ru-RU" sz="2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7795" marR="7795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109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endParaRPr lang="ru-RU" sz="2400" b="1" dirty="0" smtClean="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marL="9525" algn="ctr">
                        <a:lnSpc>
                          <a:spcPts val="109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17</a:t>
                      </a:r>
                      <a:endParaRPr lang="ru-RU" sz="2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7795" marR="7795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95" marR="7795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3780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9525">
                        <a:lnSpc>
                          <a:spcPts val="109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endParaRPr lang="ru-RU" sz="700" dirty="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7795" marR="7795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525">
                        <a:lnSpc>
                          <a:spcPts val="995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(sch763010) МОУ средняя школа № 56</a:t>
                      </a:r>
                      <a:endParaRPr lang="ru-RU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7795" marR="7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525">
                        <a:lnSpc>
                          <a:spcPts val="109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99</a:t>
                      </a:r>
                      <a:endParaRPr lang="ru-RU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7795" marR="7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995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12.1</a:t>
                      </a:r>
                      <a:endParaRPr lang="ru-RU" sz="2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7795" marR="7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995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34.3</a:t>
                      </a:r>
                      <a:endParaRPr lang="ru-RU" sz="2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7795" marR="7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995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38.4</a:t>
                      </a:r>
                      <a:endParaRPr lang="ru-RU" sz="2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7795" marR="7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995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15.2</a:t>
                      </a:r>
                      <a:endParaRPr lang="ru-RU" sz="2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7795" marR="7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95" marR="7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Сравнение результатов по Биологии</a:t>
            </a: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42844" y="1357297"/>
          <a:ext cx="8786871" cy="4610183"/>
        </p:xfrm>
        <a:graphic>
          <a:graphicData uri="http://schemas.openxmlformats.org/drawingml/2006/table">
            <a:tbl>
              <a:tblPr/>
              <a:tblGrid>
                <a:gridCol w="71438"/>
                <a:gridCol w="237964"/>
                <a:gridCol w="74548"/>
                <a:gridCol w="3604705"/>
                <a:gridCol w="940567"/>
                <a:gridCol w="857256"/>
                <a:gridCol w="785818"/>
                <a:gridCol w="928694"/>
                <a:gridCol w="714380"/>
                <a:gridCol w="500066"/>
                <a:gridCol w="71435"/>
              </a:tblGrid>
              <a:tr h="428629">
                <a:tc gridSpan="11">
                  <a:txBody>
                    <a:bodyPr/>
                    <a:lstStyle/>
                    <a:p>
                      <a:pPr marL="9525">
                        <a:lnSpc>
                          <a:spcPts val="1305"/>
                        </a:lnSpc>
                        <a:spcBef>
                          <a:spcPts val="36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Максимальный первичный балл: 28</a:t>
                      </a:r>
                      <a:endParaRPr lang="ru-RU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864" marR="586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27853">
                <a:tc rowSpan="2" gridSpan="4">
                  <a:txBody>
                    <a:bodyPr/>
                    <a:lstStyle/>
                    <a:p>
                      <a:pPr marL="9525" algn="ctr">
                        <a:lnSpc>
                          <a:spcPts val="109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ОО</a:t>
                      </a: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864" marR="58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9525" algn="ctr">
                        <a:lnSpc>
                          <a:spcPts val="995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Кол-во </a:t>
                      </a:r>
                      <a:r>
                        <a:rPr lang="ru-RU" sz="1600" b="1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уч</a:t>
                      </a:r>
                      <a:r>
                        <a:rPr lang="ru-RU" sz="16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</a:t>
                      </a: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864" marR="58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9525" algn="ctr">
                        <a:lnSpc>
                          <a:spcPts val="995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Распределение групп баллов в %</a:t>
                      </a: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864" marR="58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9525" algn="ctr">
                        <a:lnSpc>
                          <a:spcPts val="995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Отметки о наличии рисков</a:t>
                      </a: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864" marR="58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528689">
                <a:tc gridSpan="4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995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</a:t>
                      </a:r>
                      <a:endParaRPr lang="ru-RU" sz="2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864" marR="58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995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</a:t>
                      </a:r>
                      <a:endParaRPr lang="ru-RU" sz="2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864" marR="58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995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</a:t>
                      </a:r>
                      <a:endParaRPr lang="ru-RU" sz="2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864" marR="58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995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</a:t>
                      </a:r>
                      <a:endParaRPr lang="ru-RU" sz="2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864" marR="58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92141">
                <a:tc gridSpan="10">
                  <a:txBody>
                    <a:bodyPr/>
                    <a:lstStyle/>
                    <a:p>
                      <a:pPr marL="9525">
                        <a:lnSpc>
                          <a:spcPts val="995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endParaRPr lang="ru-RU" sz="2000" dirty="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864" marR="586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506961">
                <a:tc gridSpan="4">
                  <a:txBody>
                    <a:bodyPr/>
                    <a:lstStyle/>
                    <a:p>
                      <a:pPr marL="9525">
                        <a:lnSpc>
                          <a:spcPts val="128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Вся выборка</a:t>
                      </a:r>
                      <a:endParaRPr lang="ru-RU" sz="18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864" marR="5864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9525">
                        <a:lnSpc>
                          <a:spcPts val="90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1261448</a:t>
                      </a:r>
                      <a:endParaRPr lang="ru-RU" sz="18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864" marR="5864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109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2.5</a:t>
                      </a:r>
                      <a:endParaRPr lang="ru-RU" sz="2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864" marR="5864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109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35.5</a:t>
                      </a:r>
                      <a:endParaRPr lang="ru-RU" sz="2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864" marR="5864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109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51.4</a:t>
                      </a:r>
                      <a:endParaRPr lang="ru-RU" sz="2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864" marR="5864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109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10.5</a:t>
                      </a:r>
                      <a:endParaRPr lang="ru-RU" sz="2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864" marR="5864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864" marR="5864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46649">
                <a:tc rowSpan="4">
                  <a:txBody>
                    <a:bodyPr/>
                    <a:lstStyle/>
                    <a:p>
                      <a:pPr marL="9525">
                        <a:lnSpc>
                          <a:spcPts val="109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endParaRPr lang="ru-RU" sz="50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864" marR="5864" marT="0" marB="0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9525">
                        <a:lnSpc>
                          <a:spcPts val="128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endParaRPr lang="ru-RU" sz="1800" b="1" dirty="0" smtClean="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marL="9525">
                        <a:lnSpc>
                          <a:spcPts val="128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Ярославская </a:t>
                      </a:r>
                      <a:r>
                        <a:rPr lang="ru-RU" sz="18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обл.</a:t>
                      </a: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864" marR="5864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9525">
                        <a:lnSpc>
                          <a:spcPts val="1185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10352</a:t>
                      </a:r>
                      <a:endParaRPr lang="ru-RU" sz="18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864" marR="5864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109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1.9</a:t>
                      </a:r>
                      <a:endParaRPr lang="ru-RU" sz="28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864" marR="5864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109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36.7</a:t>
                      </a:r>
                      <a:endParaRPr lang="ru-RU" sz="28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864" marR="5864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109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53.2</a:t>
                      </a:r>
                      <a:endParaRPr lang="ru-RU" sz="2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864" marR="5864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109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8.1</a:t>
                      </a:r>
                      <a:endParaRPr lang="ru-RU" sz="28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864" marR="5864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864" marR="5864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3135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9525">
                        <a:lnSpc>
                          <a:spcPts val="109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endParaRPr lang="ru-RU" sz="500" dirty="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864" marR="5864" marT="0" marB="0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9525">
                        <a:lnSpc>
                          <a:spcPts val="109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endParaRPr lang="ru-RU" sz="1600" b="1" dirty="0" smtClean="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marL="9525">
                        <a:lnSpc>
                          <a:spcPts val="109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город </a:t>
                      </a:r>
                      <a:r>
                        <a:rPr lang="ru-RU" sz="16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Ярославль</a:t>
                      </a: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864" marR="5864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9525">
                        <a:lnSpc>
                          <a:spcPts val="1185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5033</a:t>
                      </a:r>
                      <a:endParaRPr lang="ru-RU" sz="18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864" marR="5864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109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2.2</a:t>
                      </a:r>
                      <a:endParaRPr lang="ru-RU" sz="28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864" marR="5864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109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35.7</a:t>
                      </a:r>
                      <a:endParaRPr lang="ru-RU" sz="28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864" marR="5864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109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54.5</a:t>
                      </a:r>
                      <a:endParaRPr lang="ru-RU" sz="2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864" marR="5864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109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7.7</a:t>
                      </a:r>
                      <a:endParaRPr lang="ru-RU" sz="28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864" marR="5864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864" marR="5864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66146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9525">
                        <a:lnSpc>
                          <a:spcPts val="109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endParaRPr lang="ru-RU" sz="50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864" marR="5864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525">
                        <a:lnSpc>
                          <a:spcPts val="995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(sch763010) МОУ средняя школа № 56</a:t>
                      </a:r>
                      <a:endParaRPr lang="ru-RU" sz="18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864" marR="58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525">
                        <a:lnSpc>
                          <a:spcPts val="109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93</a:t>
                      </a:r>
                      <a:endParaRPr lang="ru-RU" sz="18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864" marR="58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995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1.1</a:t>
                      </a:r>
                      <a:endParaRPr lang="ru-RU" sz="28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864" marR="58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995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30.1</a:t>
                      </a:r>
                      <a:endParaRPr lang="ru-RU" sz="28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864" marR="58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995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54.8</a:t>
                      </a:r>
                      <a:endParaRPr lang="ru-RU" sz="2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864" marR="58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995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14</a:t>
                      </a:r>
                      <a:endParaRPr lang="ru-RU" sz="2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864" marR="58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864" marR="58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8644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marL="9525">
                        <a:lnSpc>
                          <a:spcPts val="995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endParaRPr lang="ru-RU" sz="500" dirty="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864" marR="586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Сравнение результатов по Истории</a:t>
            </a: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85720" y="1357297"/>
          <a:ext cx="8643997" cy="5002398"/>
        </p:xfrm>
        <a:graphic>
          <a:graphicData uri="http://schemas.openxmlformats.org/drawingml/2006/table">
            <a:tbl>
              <a:tblPr/>
              <a:tblGrid>
                <a:gridCol w="44318"/>
                <a:gridCol w="59340"/>
                <a:gridCol w="40544"/>
                <a:gridCol w="3631208"/>
                <a:gridCol w="868060"/>
                <a:gridCol w="571504"/>
                <a:gridCol w="571504"/>
                <a:gridCol w="1000132"/>
                <a:gridCol w="857256"/>
                <a:gridCol w="857256"/>
                <a:gridCol w="142875"/>
              </a:tblGrid>
              <a:tr h="474146">
                <a:tc gridSpan="11">
                  <a:txBody>
                    <a:bodyPr/>
                    <a:lstStyle/>
                    <a:p>
                      <a:pPr marL="9525">
                        <a:lnSpc>
                          <a:spcPts val="1305"/>
                        </a:lnSpc>
                        <a:spcBef>
                          <a:spcPts val="36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Максимальный первичный балл: 15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7572" marR="757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14558">
                <a:tc gridSpan="11">
                  <a:txBody>
                    <a:bodyPr/>
                    <a:lstStyle/>
                    <a:p>
                      <a:pPr marL="9525">
                        <a:lnSpc>
                          <a:spcPts val="1305"/>
                        </a:lnSpc>
                        <a:spcBef>
                          <a:spcPts val="360"/>
                        </a:spcBef>
                        <a:spcAft>
                          <a:spcPts val="0"/>
                        </a:spcAft>
                      </a:pPr>
                      <a:endParaRPr lang="ru-RU" sz="60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7572" marR="757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79939">
                <a:tc rowSpan="2" gridSpan="4">
                  <a:txBody>
                    <a:bodyPr/>
                    <a:lstStyle/>
                    <a:p>
                      <a:pPr marL="9525" algn="ctr">
                        <a:lnSpc>
                          <a:spcPts val="109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ОО</a:t>
                      </a: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7572" marR="75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9525" algn="ctr">
                        <a:lnSpc>
                          <a:spcPts val="995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Кол-во уч.</a:t>
                      </a:r>
                      <a:endParaRPr lang="ru-RU" sz="18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7572" marR="75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9525" algn="ctr">
                        <a:lnSpc>
                          <a:spcPts val="995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Распределение групп баллов в %</a:t>
                      </a: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7572" marR="75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9525" algn="ctr">
                        <a:lnSpc>
                          <a:spcPts val="995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Отметки о наличии рисков</a:t>
                      </a: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7572" marR="75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rowSpan="7">
                  <a:txBody>
                    <a:bodyPr/>
                    <a:lstStyle/>
                    <a:p>
                      <a:pPr marL="9525">
                        <a:lnSpc>
                          <a:spcPts val="995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endParaRPr lang="ru-RU" sz="60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7572" marR="75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21251">
                <a:tc gridSpan="4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995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</a:t>
                      </a:r>
                      <a:endParaRPr lang="ru-RU" sz="2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7572" marR="75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995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</a:t>
                      </a:r>
                      <a:endParaRPr lang="ru-RU" sz="2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7572" marR="75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995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</a:t>
                      </a:r>
                      <a:endParaRPr lang="ru-RU" sz="2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7572" marR="75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995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</a:t>
                      </a:r>
                      <a:endParaRPr lang="ru-RU" sz="2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7572" marR="75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41968">
                <a:tc gridSpan="10">
                  <a:txBody>
                    <a:bodyPr/>
                    <a:lstStyle/>
                    <a:p>
                      <a:pPr marL="9525">
                        <a:lnSpc>
                          <a:spcPts val="995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endParaRPr lang="ru-RU" sz="1800" dirty="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7572" marR="757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03938">
                <a:tc gridSpan="4">
                  <a:txBody>
                    <a:bodyPr/>
                    <a:lstStyle/>
                    <a:p>
                      <a:pPr marL="9525">
                        <a:lnSpc>
                          <a:spcPts val="128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Вся выборка</a:t>
                      </a:r>
                      <a:endParaRPr lang="ru-RU" sz="18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7572" marR="7572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9525">
                        <a:lnSpc>
                          <a:spcPts val="90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1282871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7572" marR="7572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109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endParaRPr lang="ru-RU" sz="2400" dirty="0" smtClean="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marL="9525" algn="ctr">
                        <a:lnSpc>
                          <a:spcPts val="109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</a:t>
                      </a:r>
                      <a:endParaRPr lang="ru-RU" sz="2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7572" marR="7572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109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endParaRPr lang="ru-RU" sz="2400" dirty="0" smtClean="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marL="9525" algn="ctr">
                        <a:lnSpc>
                          <a:spcPts val="109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34.2</a:t>
                      </a:r>
                      <a:endParaRPr lang="ru-RU" sz="2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7572" marR="7572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109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endParaRPr lang="ru-RU" sz="2400" b="1" dirty="0" smtClean="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marL="9525" algn="ctr">
                        <a:lnSpc>
                          <a:spcPts val="109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40.2</a:t>
                      </a:r>
                      <a:endParaRPr lang="ru-RU" sz="2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7572" marR="7572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109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endParaRPr lang="ru-RU" sz="2400" b="1" dirty="0" smtClean="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marL="9525" algn="ctr">
                        <a:lnSpc>
                          <a:spcPts val="109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19.6</a:t>
                      </a:r>
                      <a:endParaRPr lang="ru-RU" sz="2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7572" marR="7572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572" marR="7572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80723">
                <a:tc rowSpan="3">
                  <a:txBody>
                    <a:bodyPr/>
                    <a:lstStyle/>
                    <a:p>
                      <a:pPr marL="9525">
                        <a:lnSpc>
                          <a:spcPts val="109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endParaRPr lang="ru-RU" sz="60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7572" marR="7572" marT="0" marB="0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9525">
                        <a:lnSpc>
                          <a:spcPts val="128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endParaRPr lang="ru-RU" sz="2000" b="1" dirty="0" smtClean="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marL="9525">
                        <a:lnSpc>
                          <a:spcPts val="128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Ярославская </a:t>
                      </a:r>
                      <a:r>
                        <a:rPr lang="ru-RU" sz="20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обл.</a:t>
                      </a: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7572" marR="7572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9525">
                        <a:lnSpc>
                          <a:spcPts val="1185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10306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7572" marR="7572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109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6.3</a:t>
                      </a:r>
                      <a:endParaRPr lang="ru-RU" sz="28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7572" marR="7572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109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35.5</a:t>
                      </a:r>
                      <a:endParaRPr lang="ru-RU" sz="28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7572" marR="7572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109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39.8</a:t>
                      </a:r>
                      <a:endParaRPr lang="ru-RU" sz="2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7572" marR="7572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109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18.3</a:t>
                      </a:r>
                      <a:endParaRPr lang="ru-RU" sz="2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7572" marR="7572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572" marR="7572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9036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9525">
                        <a:lnSpc>
                          <a:spcPts val="109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endParaRPr lang="ru-RU" sz="60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7572" marR="7572" marT="0" marB="0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9525">
                        <a:lnSpc>
                          <a:spcPts val="109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endParaRPr lang="ru-RU" sz="1600" b="1" dirty="0" smtClean="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marL="9525">
                        <a:lnSpc>
                          <a:spcPts val="109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город </a:t>
                      </a:r>
                      <a:r>
                        <a:rPr lang="ru-RU" sz="16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Ярославль</a:t>
                      </a: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7572" marR="7572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9525">
                        <a:lnSpc>
                          <a:spcPts val="1185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5171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7572" marR="7572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109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endParaRPr lang="ru-RU" sz="2400" dirty="0" smtClean="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marL="9525" algn="ctr">
                        <a:lnSpc>
                          <a:spcPts val="109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6.8</a:t>
                      </a:r>
                      <a:endParaRPr lang="ru-RU" sz="2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7572" marR="7572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109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endParaRPr lang="ru-RU" sz="2400" dirty="0" smtClean="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marL="9525" algn="ctr">
                        <a:lnSpc>
                          <a:spcPts val="109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33.8</a:t>
                      </a:r>
                      <a:endParaRPr lang="ru-RU" sz="2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7572" marR="7572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109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endParaRPr lang="ru-RU" sz="2400" b="1" dirty="0" smtClean="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marL="9525" algn="ctr">
                        <a:lnSpc>
                          <a:spcPts val="109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40.6</a:t>
                      </a:r>
                      <a:endParaRPr lang="ru-RU" sz="2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7572" marR="7572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109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endParaRPr lang="ru-RU" sz="2400" b="1" dirty="0" smtClean="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marL="9525" algn="ctr">
                        <a:lnSpc>
                          <a:spcPts val="109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18.8</a:t>
                      </a:r>
                      <a:endParaRPr lang="ru-RU" sz="2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7572" marR="7572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572" marR="7572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6937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9525">
                        <a:lnSpc>
                          <a:spcPts val="109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endParaRPr lang="ru-RU" sz="60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7572" marR="7572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525">
                        <a:lnSpc>
                          <a:spcPts val="995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(sch763010) МОУ средняя школа № 56</a:t>
                      </a:r>
                      <a:endParaRPr lang="ru-RU" sz="18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7572" marR="75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525">
                        <a:lnSpc>
                          <a:spcPts val="109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97</a:t>
                      </a: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7572" marR="75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995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4.1</a:t>
                      </a:r>
                      <a:endParaRPr lang="ru-RU" sz="28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7572" marR="75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995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34</a:t>
                      </a:r>
                      <a:endParaRPr lang="ru-RU" sz="28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7572" marR="75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995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49.5</a:t>
                      </a:r>
                      <a:endParaRPr lang="ru-RU" sz="2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7572" marR="75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995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12.4</a:t>
                      </a:r>
                      <a:endParaRPr lang="ru-RU" sz="2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7572" marR="75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572" marR="75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4993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11716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по предметам </a:t>
            </a:r>
            <a:b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5 классах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057666259"/>
              </p:ext>
            </p:extLst>
          </p:nvPr>
        </p:nvGraphicFramePr>
        <p:xfrm>
          <a:off x="628650" y="1825623"/>
          <a:ext cx="7975798" cy="47717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70410">
                  <a:extLst>
                    <a:ext uri="{9D8B030D-6E8A-4147-A177-3AD203B41FA5}">
                      <a16:colId xmlns="" xmlns:a16="http://schemas.microsoft.com/office/drawing/2014/main" val="1352207551"/>
                    </a:ext>
                  </a:extLst>
                </a:gridCol>
                <a:gridCol w="1543559">
                  <a:extLst>
                    <a:ext uri="{9D8B030D-6E8A-4147-A177-3AD203B41FA5}">
                      <a16:colId xmlns="" xmlns:a16="http://schemas.microsoft.com/office/drawing/2014/main" val="2441523905"/>
                    </a:ext>
                  </a:extLst>
                </a:gridCol>
                <a:gridCol w="2106984">
                  <a:extLst>
                    <a:ext uri="{9D8B030D-6E8A-4147-A177-3AD203B41FA5}">
                      <a16:colId xmlns="" xmlns:a16="http://schemas.microsoft.com/office/drawing/2014/main" val="3914324641"/>
                    </a:ext>
                  </a:extLst>
                </a:gridCol>
                <a:gridCol w="1654845">
                  <a:extLst>
                    <a:ext uri="{9D8B030D-6E8A-4147-A177-3AD203B41FA5}">
                      <a16:colId xmlns="" xmlns:a16="http://schemas.microsoft.com/office/drawing/2014/main" val="210271947"/>
                    </a:ext>
                  </a:extLst>
                </a:gridCol>
              </a:tblGrid>
              <a:tr h="1441816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предмет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Участников ВПР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Справились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Качество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/>
                </a:tc>
                <a:extLst>
                  <a:ext uri="{0D108BD9-81ED-4DB2-BD59-A6C34878D82A}">
                    <a16:rowId xmlns="" xmlns:a16="http://schemas.microsoft.com/office/drawing/2014/main" val="3685163582"/>
                  </a:ext>
                </a:extLst>
              </a:tr>
              <a:tr h="835339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Математика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</a:t>
                      </a:r>
                      <a:endParaRPr lang="ru-RU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87,88%</a:t>
                      </a:r>
                      <a:endParaRPr lang="ru-RU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53,58%</a:t>
                      </a:r>
                      <a:endParaRPr lang="ru-RU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/>
                </a:tc>
                <a:extLst>
                  <a:ext uri="{0D108BD9-81ED-4DB2-BD59-A6C34878D82A}">
                    <a16:rowId xmlns="" xmlns:a16="http://schemas.microsoft.com/office/drawing/2014/main" val="3243498649"/>
                  </a:ext>
                </a:extLst>
              </a:tr>
              <a:tr h="823895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Русский язык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96</a:t>
                      </a:r>
                      <a:endParaRPr lang="ru-RU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80,61%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47,96%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/>
                </a:tc>
                <a:extLst>
                  <a:ext uri="{0D108BD9-81ED-4DB2-BD59-A6C34878D82A}">
                    <a16:rowId xmlns="" xmlns:a16="http://schemas.microsoft.com/office/drawing/2014/main" val="2407729034"/>
                  </a:ext>
                </a:extLst>
              </a:tr>
              <a:tr h="835339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Биология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93</a:t>
                      </a:r>
                      <a:endParaRPr lang="ru-RU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98,9%</a:t>
                      </a:r>
                      <a:endParaRPr lang="ru-RU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68,81%</a:t>
                      </a:r>
                      <a:endParaRPr lang="ru-RU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/>
                </a:tc>
                <a:extLst>
                  <a:ext uri="{0D108BD9-81ED-4DB2-BD59-A6C34878D82A}">
                    <a16:rowId xmlns="" xmlns:a16="http://schemas.microsoft.com/office/drawing/2014/main" val="1280390236"/>
                  </a:ext>
                </a:extLst>
              </a:tr>
              <a:tr h="835339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История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</a:t>
                      </a:r>
                      <a:endParaRPr lang="ru-RU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95,88%</a:t>
                      </a:r>
                      <a:endParaRPr lang="ru-RU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61,85%</a:t>
                      </a:r>
                      <a:endParaRPr lang="ru-RU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/>
                </a:tc>
                <a:extLst>
                  <a:ext uri="{0D108BD9-81ED-4DB2-BD59-A6C34878D82A}">
                    <a16:rowId xmlns="" xmlns:a16="http://schemas.microsoft.com/office/drawing/2014/main" val="19869860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211545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500042"/>
            <a:ext cx="8458200" cy="1222375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Всероссийских проверочных работ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876358"/>
            <a:ext cx="6858000" cy="1655762"/>
          </a:xfrm>
        </p:spPr>
        <p:txBody>
          <a:bodyPr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2017-2018 учебный год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начальная школа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http://shkola24.su/wp-content/uploads/2018/03/imag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2564904"/>
            <a:ext cx="3009585" cy="16909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832454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140681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Предмет: Математика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214282" y="1064524"/>
          <a:ext cx="8929719" cy="4936243"/>
        </p:xfrm>
        <a:graphic>
          <a:graphicData uri="http://schemas.openxmlformats.org/drawingml/2006/table">
            <a:tbl>
              <a:tblPr/>
              <a:tblGrid>
                <a:gridCol w="71438"/>
                <a:gridCol w="71438"/>
                <a:gridCol w="142876"/>
                <a:gridCol w="3143272"/>
                <a:gridCol w="1128039"/>
                <a:gridCol w="800787"/>
                <a:gridCol w="857256"/>
                <a:gridCol w="857256"/>
                <a:gridCol w="785818"/>
                <a:gridCol w="785818"/>
                <a:gridCol w="285721"/>
              </a:tblGrid>
              <a:tr h="450807">
                <a:tc gridSpan="11">
                  <a:txBody>
                    <a:bodyPr/>
                    <a:lstStyle/>
                    <a:p>
                      <a:pPr marL="9525">
                        <a:lnSpc>
                          <a:spcPts val="1305"/>
                        </a:lnSpc>
                        <a:spcBef>
                          <a:spcPts val="36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Максимальный 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первичный балл: 18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92" marR="639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08357">
                <a:tc rowSpan="2" gridSpan="4">
                  <a:txBody>
                    <a:bodyPr/>
                    <a:lstStyle/>
                    <a:p>
                      <a:pPr marL="9525" algn="ctr">
                        <a:lnSpc>
                          <a:spcPts val="109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ОО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92" marR="63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9525" algn="ctr">
                        <a:lnSpc>
                          <a:spcPts val="995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Кол-во </a:t>
                      </a:r>
                      <a:r>
                        <a:rPr lang="ru-RU" sz="1600" b="1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уч</a:t>
                      </a:r>
                      <a:r>
                        <a:rPr lang="ru-RU" sz="16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92" marR="63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9525" algn="ctr">
                        <a:lnSpc>
                          <a:spcPts val="995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Распределение групп баллов в %</a:t>
                      </a:r>
                      <a:endParaRPr lang="ru-RU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92" marR="63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9525" algn="ctr">
                        <a:lnSpc>
                          <a:spcPts val="995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Отметки о наличии рисков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92" marR="63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rowSpan="8">
                  <a:txBody>
                    <a:bodyPr/>
                    <a:lstStyle/>
                    <a:p>
                      <a:pPr marL="9525">
                        <a:lnSpc>
                          <a:spcPts val="995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92" marR="63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514529">
                <a:tc gridSpan="4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995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endParaRPr lang="ru-RU" sz="2400" dirty="0" smtClean="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marL="9525" algn="ctr">
                        <a:lnSpc>
                          <a:spcPts val="995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</a:t>
                      </a:r>
                      <a:endParaRPr lang="ru-RU" sz="2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92" marR="63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995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endParaRPr lang="ru-RU" sz="2400" dirty="0" smtClean="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marL="9525" algn="ctr">
                        <a:lnSpc>
                          <a:spcPts val="995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</a:t>
                      </a:r>
                      <a:endParaRPr lang="ru-RU" sz="2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92" marR="63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995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endParaRPr lang="ru-RU" sz="2400" dirty="0" smtClean="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marL="9525" algn="ctr">
                        <a:lnSpc>
                          <a:spcPts val="995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</a:t>
                      </a:r>
                      <a:endParaRPr lang="ru-RU" sz="2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92" marR="63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995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endParaRPr lang="ru-RU" sz="2400" dirty="0" smtClean="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marL="9525" algn="ctr">
                        <a:lnSpc>
                          <a:spcPts val="995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</a:t>
                      </a:r>
                      <a:endParaRPr lang="ru-RU" sz="2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92" marR="63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62550">
                <a:tc gridSpan="10">
                  <a:txBody>
                    <a:bodyPr/>
                    <a:lstStyle/>
                    <a:p>
                      <a:pPr marL="9525">
                        <a:lnSpc>
                          <a:spcPts val="995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endParaRPr lang="ru-RU" sz="240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92" marR="639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93383">
                <a:tc gridSpan="4">
                  <a:txBody>
                    <a:bodyPr/>
                    <a:lstStyle/>
                    <a:p>
                      <a:pPr marL="9525">
                        <a:lnSpc>
                          <a:spcPts val="128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Вся выборка</a:t>
                      </a:r>
                      <a:endParaRPr lang="ru-RU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92" marR="6392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9525">
                        <a:lnSpc>
                          <a:spcPts val="90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1460995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92" marR="6392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109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1.9</a:t>
                      </a:r>
                      <a:endParaRPr lang="ru-RU" sz="2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92" marR="6392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109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</a:t>
                      </a:r>
                      <a:endParaRPr lang="ru-RU" sz="2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92" marR="6392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109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30.1</a:t>
                      </a:r>
                      <a:endParaRPr lang="ru-RU" sz="2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92" marR="6392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109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48</a:t>
                      </a:r>
                      <a:endParaRPr lang="ru-RU" sz="2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92" marR="6392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92" marR="6392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79371">
                <a:tc rowSpan="4">
                  <a:txBody>
                    <a:bodyPr/>
                    <a:lstStyle/>
                    <a:p>
                      <a:pPr marL="9525">
                        <a:lnSpc>
                          <a:spcPts val="109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92" marR="6392" marT="0" marB="0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9525">
                        <a:lnSpc>
                          <a:spcPts val="128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endParaRPr lang="ru-RU" sz="1600" b="1" dirty="0" smtClean="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marL="9525">
                        <a:lnSpc>
                          <a:spcPts val="128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Ярославская </a:t>
                      </a:r>
                      <a:r>
                        <a:rPr lang="ru-RU" sz="16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обл</a:t>
                      </a:r>
                      <a:r>
                        <a:rPr lang="ru-RU" sz="16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</a:t>
                      </a:r>
                    </a:p>
                    <a:p>
                      <a:pPr marL="9525">
                        <a:lnSpc>
                          <a:spcPts val="128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92" marR="6392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9525">
                        <a:lnSpc>
                          <a:spcPts val="1185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11323</a:t>
                      </a:r>
                      <a:endParaRPr lang="ru-RU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92" marR="6392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109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1.3</a:t>
                      </a:r>
                      <a:endParaRPr lang="ru-RU" sz="2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92" marR="6392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109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18.1</a:t>
                      </a:r>
                      <a:endParaRPr lang="ru-RU" sz="2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92" marR="6392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109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29</a:t>
                      </a:r>
                      <a:endParaRPr lang="ru-RU" sz="2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92" marR="6392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109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51.6</a:t>
                      </a:r>
                      <a:endParaRPr lang="ru-RU" sz="2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92" marR="6392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92" marR="6392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7872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9525">
                        <a:lnSpc>
                          <a:spcPts val="109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endParaRPr lang="ru-RU" sz="160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92" marR="6392" marT="0" marB="0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9525">
                        <a:lnSpc>
                          <a:spcPts val="109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endParaRPr lang="ru-RU" sz="1600" b="1" dirty="0" smtClean="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marL="9525">
                        <a:lnSpc>
                          <a:spcPts val="109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город Ярославль</a:t>
                      </a:r>
                    </a:p>
                    <a:p>
                      <a:pPr marL="9525">
                        <a:lnSpc>
                          <a:spcPts val="109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92" marR="6392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9525">
                        <a:lnSpc>
                          <a:spcPts val="1185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5510</a:t>
                      </a:r>
                      <a:endParaRPr lang="ru-RU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92" marR="6392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109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1.4</a:t>
                      </a:r>
                      <a:endParaRPr lang="ru-RU" sz="2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92" marR="6392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109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17</a:t>
                      </a:r>
                      <a:endParaRPr lang="ru-RU" sz="2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92" marR="6392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109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27.3</a:t>
                      </a:r>
                      <a:endParaRPr lang="ru-RU" sz="2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92" marR="6392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109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54.3</a:t>
                      </a:r>
                      <a:endParaRPr lang="ru-RU" sz="2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92" marR="6392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92" marR="6392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7510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9525">
                        <a:lnSpc>
                          <a:spcPts val="109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endParaRPr lang="ru-RU" sz="160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92" marR="6392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525">
                        <a:lnSpc>
                          <a:spcPts val="995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(sch763010) МОУ </a:t>
                      </a:r>
                      <a:endParaRPr lang="ru-RU" sz="1600" dirty="0" smtClean="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marL="9525">
                        <a:lnSpc>
                          <a:spcPts val="995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средняя 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школа № 56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92" marR="63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525">
                        <a:lnSpc>
                          <a:spcPts val="109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103</a:t>
                      </a:r>
                      <a:endParaRPr lang="ru-RU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92" marR="63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995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</a:t>
                      </a:r>
                      <a:endParaRPr lang="ru-RU" sz="2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92" marR="63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995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13.6</a:t>
                      </a:r>
                      <a:endParaRPr lang="ru-RU" sz="2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92" marR="63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995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24.3</a:t>
                      </a:r>
                      <a:endParaRPr lang="ru-RU" sz="2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92" marR="63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995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62.1</a:t>
                      </a:r>
                      <a:endParaRPr lang="ru-RU" sz="2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92" marR="63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92" marR="63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7341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marL="9525">
                        <a:lnSpc>
                          <a:spcPts val="995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92" marR="639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853845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140681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Предмет: Русский язык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142844" y="1000108"/>
          <a:ext cx="8809330" cy="5455988"/>
        </p:xfrm>
        <a:graphic>
          <a:graphicData uri="http://schemas.openxmlformats.org/drawingml/2006/table">
            <a:tbl>
              <a:tblPr/>
              <a:tblGrid>
                <a:gridCol w="323651"/>
                <a:gridCol w="53391"/>
                <a:gridCol w="41384"/>
                <a:gridCol w="3082036"/>
                <a:gridCol w="967235"/>
                <a:gridCol w="747277"/>
                <a:gridCol w="857256"/>
                <a:gridCol w="906030"/>
                <a:gridCol w="968385"/>
                <a:gridCol w="819403"/>
                <a:gridCol w="43282"/>
              </a:tblGrid>
              <a:tr h="668420">
                <a:tc gridSpan="11">
                  <a:txBody>
                    <a:bodyPr/>
                    <a:lstStyle/>
                    <a:p>
                      <a:pPr marL="9525">
                        <a:lnSpc>
                          <a:spcPts val="1305"/>
                        </a:lnSpc>
                        <a:spcBef>
                          <a:spcPts val="360"/>
                        </a:spcBef>
                        <a:spcAft>
                          <a:spcPts val="0"/>
                        </a:spcAft>
                      </a:pPr>
                      <a:endParaRPr lang="ru-RU" sz="1800" dirty="0" smtClean="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marL="9525">
                        <a:lnSpc>
                          <a:spcPts val="1305"/>
                        </a:lnSpc>
                        <a:spcBef>
                          <a:spcPts val="36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Максимальный 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первичный балл: 38</a:t>
                      </a:r>
                      <a:endParaRPr lang="ru-RU" sz="2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7144" marR="714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40533">
                <a:tc rowSpan="2" gridSpan="4">
                  <a:txBody>
                    <a:bodyPr/>
                    <a:lstStyle/>
                    <a:p>
                      <a:pPr marL="9525" algn="ctr">
                        <a:lnSpc>
                          <a:spcPts val="109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ОО</a:t>
                      </a: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7144" marR="71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9525" algn="ctr">
                        <a:lnSpc>
                          <a:spcPts val="995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Кол-во </a:t>
                      </a:r>
                      <a:r>
                        <a:rPr lang="ru-RU" sz="1800" b="1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уч</a:t>
                      </a:r>
                      <a:r>
                        <a:rPr lang="ru-RU" sz="18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</a:t>
                      </a: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7144" marR="71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9525" algn="ctr">
                        <a:lnSpc>
                          <a:spcPts val="995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Распределение групп баллов в %</a:t>
                      </a:r>
                      <a:endParaRPr lang="ru-RU" sz="2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7144" marR="71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9525" algn="ctr">
                        <a:lnSpc>
                          <a:spcPts val="995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Отметки о наличии рисков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7144" marR="71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rowSpan="8">
                  <a:txBody>
                    <a:bodyPr/>
                    <a:lstStyle/>
                    <a:p>
                      <a:endParaRPr lang="ru-RU" dirty="0"/>
                    </a:p>
                  </a:txBody>
                  <a:tcPr marL="7144" marR="71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537899">
                <a:tc gridSpan="4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995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endParaRPr lang="ru-RU" sz="2400" dirty="0" smtClean="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marL="9525" algn="ctr">
                        <a:lnSpc>
                          <a:spcPts val="995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</a:t>
                      </a:r>
                      <a:endParaRPr lang="ru-RU" sz="2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7144" marR="71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995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endParaRPr lang="ru-RU" sz="2400" dirty="0" smtClean="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marL="9525" algn="ctr">
                        <a:lnSpc>
                          <a:spcPts val="995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</a:t>
                      </a:r>
                      <a:endParaRPr lang="ru-RU" sz="2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7144" marR="71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995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endParaRPr lang="ru-RU" sz="2400" dirty="0" smtClean="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marL="9525" algn="ctr">
                        <a:lnSpc>
                          <a:spcPts val="995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</a:t>
                      </a:r>
                      <a:endParaRPr lang="ru-RU" sz="2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7144" marR="71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995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endParaRPr lang="ru-RU" sz="2400" dirty="0" smtClean="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marL="9525" algn="ctr">
                        <a:lnSpc>
                          <a:spcPts val="995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</a:t>
                      </a:r>
                      <a:endParaRPr lang="ru-RU" sz="2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7144" marR="71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74475">
                <a:tc gridSpan="10">
                  <a:txBody>
                    <a:bodyPr/>
                    <a:lstStyle/>
                    <a:p>
                      <a:pPr marL="9525">
                        <a:lnSpc>
                          <a:spcPts val="995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endParaRPr lang="ru-RU" sz="2400" dirty="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7144" marR="714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15793">
                <a:tc gridSpan="4">
                  <a:txBody>
                    <a:bodyPr/>
                    <a:lstStyle/>
                    <a:p>
                      <a:pPr marL="9525">
                        <a:lnSpc>
                          <a:spcPts val="128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Вся выборка</a:t>
                      </a: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7144" marR="7144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9525">
                        <a:lnSpc>
                          <a:spcPts val="90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1442098</a:t>
                      </a: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7144" marR="7144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109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4.6</a:t>
                      </a:r>
                      <a:endParaRPr lang="ru-RU" sz="2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7144" marR="7144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109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25.1</a:t>
                      </a:r>
                      <a:endParaRPr lang="ru-RU" sz="2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7144" marR="7144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109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46.8</a:t>
                      </a:r>
                      <a:endParaRPr lang="ru-RU" sz="2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7144" marR="7144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109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23.5</a:t>
                      </a:r>
                      <a:endParaRPr lang="ru-RU" sz="2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7144" marR="7144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4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10231">
                <a:tc rowSpan="4">
                  <a:txBody>
                    <a:bodyPr/>
                    <a:lstStyle/>
                    <a:p>
                      <a:pPr marL="9525">
                        <a:lnSpc>
                          <a:spcPts val="109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endParaRPr lang="ru-RU" sz="80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7144" marR="7144" marT="0" marB="0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9525">
                        <a:lnSpc>
                          <a:spcPts val="128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endParaRPr lang="ru-RU" sz="1800" b="1" dirty="0" smtClean="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marL="9525">
                        <a:lnSpc>
                          <a:spcPts val="128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Ярославская </a:t>
                      </a:r>
                      <a:r>
                        <a:rPr lang="ru-RU" sz="18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обл</a:t>
                      </a:r>
                      <a:r>
                        <a:rPr lang="ru-RU" sz="18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</a:t>
                      </a:r>
                    </a:p>
                    <a:p>
                      <a:pPr marL="9525">
                        <a:lnSpc>
                          <a:spcPts val="128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7144" marR="7144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9525">
                        <a:lnSpc>
                          <a:spcPts val="1185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11381</a:t>
                      </a: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7144" marR="7144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109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4.1</a:t>
                      </a:r>
                      <a:endParaRPr lang="ru-RU" sz="2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7144" marR="7144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109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25.3</a:t>
                      </a:r>
                      <a:endParaRPr lang="ru-RU" sz="2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7144" marR="7144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109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49</a:t>
                      </a:r>
                      <a:endParaRPr lang="ru-RU" sz="2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7144" marR="7144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109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21.6</a:t>
                      </a:r>
                      <a:endParaRPr lang="ru-RU" sz="2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7144" marR="7144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4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0908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9525">
                        <a:lnSpc>
                          <a:spcPts val="109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endParaRPr lang="ru-RU" sz="80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7144" marR="7144" marT="0" marB="0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9525">
                        <a:lnSpc>
                          <a:spcPts val="109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endParaRPr lang="ru-RU" sz="1800" b="1" dirty="0" smtClean="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marL="9525">
                        <a:lnSpc>
                          <a:spcPts val="109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город Ярославль</a:t>
                      </a:r>
                    </a:p>
                    <a:p>
                      <a:pPr marL="9525">
                        <a:lnSpc>
                          <a:spcPts val="109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7144" marR="7144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9525">
                        <a:lnSpc>
                          <a:spcPts val="1185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5493</a:t>
                      </a:r>
                      <a:endParaRPr lang="ru-RU" sz="18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7144" marR="7144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109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4.2</a:t>
                      </a:r>
                      <a:endParaRPr lang="ru-RU" sz="2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7144" marR="7144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109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24.5</a:t>
                      </a:r>
                      <a:endParaRPr lang="ru-RU" sz="2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7144" marR="7144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109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48.7</a:t>
                      </a:r>
                      <a:endParaRPr lang="ru-RU" sz="2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7144" marR="7144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109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22.7</a:t>
                      </a:r>
                      <a:endParaRPr lang="ru-RU" sz="2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7144" marR="7144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4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1031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9525">
                        <a:lnSpc>
                          <a:spcPts val="109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endParaRPr lang="ru-RU" sz="80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7144" marR="7144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525">
                        <a:lnSpc>
                          <a:spcPts val="995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(sch763010) МОУ средняя </a:t>
                      </a:r>
                      <a:endParaRPr lang="ru-RU" sz="1800" dirty="0" smtClean="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marL="9525">
                        <a:lnSpc>
                          <a:spcPts val="995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endParaRPr lang="ru-RU" sz="1800" dirty="0" smtClean="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marL="9525">
                        <a:lnSpc>
                          <a:spcPts val="995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школа 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№ 56</a:t>
                      </a: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7144" marR="71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525">
                        <a:lnSpc>
                          <a:spcPts val="109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101</a:t>
                      </a:r>
                      <a:endParaRPr lang="ru-RU" sz="18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7144" marR="71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995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</a:t>
                      </a:r>
                      <a:endParaRPr lang="ru-RU" sz="2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7144" marR="71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995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19.8</a:t>
                      </a:r>
                      <a:endParaRPr lang="ru-RU" sz="2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7144" marR="71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995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60.4</a:t>
                      </a:r>
                      <a:endParaRPr lang="ru-RU" sz="2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7144" marR="71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995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19.8</a:t>
                      </a:r>
                      <a:endParaRPr lang="ru-RU" sz="2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7144" marR="71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4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9491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marL="9525">
                        <a:lnSpc>
                          <a:spcPts val="995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7144" marR="714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853845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3214686"/>
            <a:ext cx="8686800" cy="2878610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Указ президента  РФ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«о национальных целях и стратегических задачах развития РФ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на период до 2024 г. »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5890" name="Picture 2" descr="http://gagauzpravda.md/wp-content/uploads/2015/05/1417367291_1394272578_putin-president-of-russi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1670" y="428604"/>
            <a:ext cx="5519981" cy="31432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140681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Предмет: Окружающий мир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207827" y="1064524"/>
          <a:ext cx="7625687" cy="2411404"/>
        </p:xfrm>
        <a:graphic>
          <a:graphicData uri="http://schemas.openxmlformats.org/drawingml/2006/table">
            <a:tbl>
              <a:tblPr/>
              <a:tblGrid>
                <a:gridCol w="7625687"/>
              </a:tblGrid>
              <a:tr h="163646">
                <a:tc>
                  <a:txBody>
                    <a:bodyPr/>
                    <a:lstStyle/>
                    <a:p>
                      <a:pPr marL="9525" algn="ctr">
                        <a:lnSpc>
                          <a:spcPts val="109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endParaRPr lang="ru-RU" sz="12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92" marR="639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47758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392" marR="639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2" y="1331898"/>
          <a:ext cx="9143997" cy="4525994"/>
        </p:xfrm>
        <a:graphic>
          <a:graphicData uri="http://schemas.openxmlformats.org/drawingml/2006/table">
            <a:tbl>
              <a:tblPr/>
              <a:tblGrid>
                <a:gridCol w="323155"/>
                <a:gridCol w="53054"/>
                <a:gridCol w="192792"/>
                <a:gridCol w="2994723"/>
                <a:gridCol w="1157319"/>
                <a:gridCol w="957106"/>
                <a:gridCol w="1026871"/>
                <a:gridCol w="909322"/>
                <a:gridCol w="909322"/>
                <a:gridCol w="472883"/>
                <a:gridCol w="147450"/>
              </a:tblGrid>
              <a:tr h="465651">
                <a:tc gridSpan="11">
                  <a:txBody>
                    <a:bodyPr/>
                    <a:lstStyle/>
                    <a:p>
                      <a:pPr marL="9525">
                        <a:lnSpc>
                          <a:spcPts val="1305"/>
                        </a:lnSpc>
                        <a:spcBef>
                          <a:spcPts val="36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Максимальный первичный балл: 32</a:t>
                      </a: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92" marR="639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9969">
                <a:tc rowSpan="2" gridSpan="4">
                  <a:txBody>
                    <a:bodyPr/>
                    <a:lstStyle/>
                    <a:p>
                      <a:pPr marL="9525" algn="ctr">
                        <a:lnSpc>
                          <a:spcPts val="109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ОО</a:t>
                      </a: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92" marR="63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9525" algn="ctr">
                        <a:lnSpc>
                          <a:spcPts val="995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Кол-во </a:t>
                      </a:r>
                      <a:r>
                        <a:rPr lang="ru-RU" sz="1800" b="1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уч</a:t>
                      </a:r>
                      <a:r>
                        <a:rPr lang="ru-RU" sz="18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</a:t>
                      </a: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92" marR="63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9525" algn="ctr">
                        <a:lnSpc>
                          <a:spcPts val="995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Распределение групп баллов в %</a:t>
                      </a: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92" marR="63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9525" algn="ctr">
                        <a:lnSpc>
                          <a:spcPts val="995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Отметки о наличии рисков</a:t>
                      </a:r>
                      <a:endParaRPr lang="ru-RU" sz="1100" b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92" marR="63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rowSpan="7">
                  <a:txBody>
                    <a:bodyPr/>
                    <a:lstStyle/>
                    <a:p>
                      <a:pPr marL="9525">
                        <a:lnSpc>
                          <a:spcPts val="995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92" marR="63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557387">
                <a:tc gridSpan="4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995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endParaRPr lang="ru-RU" sz="2800" dirty="0" smtClean="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marL="9525" algn="ctr">
                        <a:lnSpc>
                          <a:spcPts val="995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endParaRPr lang="ru-RU" sz="2800" dirty="0" smtClean="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marL="9525" algn="ctr">
                        <a:lnSpc>
                          <a:spcPts val="995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</a:t>
                      </a:r>
                      <a:endParaRPr lang="ru-RU" sz="2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92" marR="63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995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endParaRPr lang="ru-RU" sz="2800" dirty="0" smtClean="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marL="9525" algn="ctr">
                        <a:lnSpc>
                          <a:spcPts val="995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endParaRPr lang="ru-RU" sz="2800" dirty="0" smtClean="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marL="9525" algn="ctr">
                        <a:lnSpc>
                          <a:spcPts val="995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</a:t>
                      </a:r>
                      <a:endParaRPr lang="ru-RU" sz="2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92" marR="63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995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endParaRPr lang="ru-RU" sz="2800" dirty="0" smtClean="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marL="9525" algn="ctr">
                        <a:lnSpc>
                          <a:spcPts val="995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endParaRPr lang="ru-RU" sz="2800" dirty="0" smtClean="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marL="9525" algn="ctr">
                        <a:lnSpc>
                          <a:spcPts val="995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</a:t>
                      </a:r>
                      <a:endParaRPr lang="ru-RU" sz="2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92" marR="63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995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endParaRPr lang="ru-RU" sz="2800" dirty="0" smtClean="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marL="9525" algn="ctr">
                        <a:lnSpc>
                          <a:spcPts val="995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endParaRPr lang="ru-RU" sz="2800" dirty="0" smtClean="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marL="9525" algn="ctr">
                        <a:lnSpc>
                          <a:spcPts val="995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</a:t>
                      </a:r>
                      <a:endParaRPr lang="ru-RU" sz="2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92" marR="63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55203">
                <a:tc gridSpan="10">
                  <a:txBody>
                    <a:bodyPr/>
                    <a:lstStyle/>
                    <a:p>
                      <a:pPr marL="9525">
                        <a:lnSpc>
                          <a:spcPts val="995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endParaRPr lang="ru-RU" sz="2800" dirty="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92" marR="639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41946">
                <a:tc gridSpan="4">
                  <a:txBody>
                    <a:bodyPr/>
                    <a:lstStyle/>
                    <a:p>
                      <a:pPr marL="9525">
                        <a:lnSpc>
                          <a:spcPts val="128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Вся </a:t>
                      </a:r>
                      <a:r>
                        <a:rPr lang="ru-RU" sz="18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выборка</a:t>
                      </a:r>
                    </a:p>
                    <a:p>
                      <a:pPr marL="9525">
                        <a:lnSpc>
                          <a:spcPts val="128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92" marR="6392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9525">
                        <a:lnSpc>
                          <a:spcPts val="90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1452036</a:t>
                      </a: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92" marR="6392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109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0.83</a:t>
                      </a:r>
                      <a:endParaRPr lang="ru-RU" sz="2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92" marR="6392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109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20.4</a:t>
                      </a:r>
                      <a:endParaRPr lang="ru-RU" sz="2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92" marR="6392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109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56.3</a:t>
                      </a:r>
                      <a:endParaRPr lang="ru-RU" sz="2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92" marR="6392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109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22.4</a:t>
                      </a:r>
                      <a:endParaRPr lang="ru-RU" sz="2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92" marR="6392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4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92" marR="6392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41946">
                <a:tc rowSpan="3">
                  <a:txBody>
                    <a:bodyPr/>
                    <a:lstStyle/>
                    <a:p>
                      <a:pPr marL="9525">
                        <a:lnSpc>
                          <a:spcPts val="109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endParaRPr lang="ru-RU" sz="120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92" marR="6392" marT="0" marB="0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9525">
                        <a:lnSpc>
                          <a:spcPts val="128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endParaRPr lang="ru-RU" sz="1800" b="1" dirty="0" smtClean="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marL="9525">
                        <a:lnSpc>
                          <a:spcPts val="128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Ярославская </a:t>
                      </a:r>
                      <a:r>
                        <a:rPr lang="ru-RU" sz="18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обл</a:t>
                      </a:r>
                      <a:r>
                        <a:rPr lang="ru-RU" sz="18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</a:t>
                      </a:r>
                    </a:p>
                    <a:p>
                      <a:pPr marL="9525">
                        <a:lnSpc>
                          <a:spcPts val="128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92" marR="6392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9525">
                        <a:lnSpc>
                          <a:spcPts val="1185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11548</a:t>
                      </a: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92" marR="6392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109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0.46</a:t>
                      </a:r>
                      <a:endParaRPr lang="ru-RU" sz="2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92" marR="6392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109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18.1</a:t>
                      </a:r>
                      <a:endParaRPr lang="ru-RU" sz="2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92" marR="6392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109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57.4</a:t>
                      </a:r>
                      <a:endParaRPr lang="ru-RU" sz="2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92" marR="6392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109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2800" b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24.1</a:t>
                      </a:r>
                      <a:endParaRPr lang="ru-RU" sz="28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92" marR="6392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40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92" marR="6392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4194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9525">
                        <a:lnSpc>
                          <a:spcPts val="109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endParaRPr lang="ru-RU" sz="120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92" marR="6392" marT="0" marB="0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9525">
                        <a:lnSpc>
                          <a:spcPts val="109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endParaRPr lang="ru-RU" sz="1800" b="1" dirty="0" smtClean="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marL="9525">
                        <a:lnSpc>
                          <a:spcPts val="109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город Ярославль</a:t>
                      </a:r>
                    </a:p>
                    <a:p>
                      <a:pPr marL="9525">
                        <a:lnSpc>
                          <a:spcPts val="109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92" marR="6392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9525">
                        <a:lnSpc>
                          <a:spcPts val="1185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5580</a:t>
                      </a:r>
                      <a:endParaRPr lang="ru-RU" sz="18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92" marR="6392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109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endParaRPr lang="ru-RU" sz="2800" dirty="0" smtClean="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marL="9525" algn="ctr">
                        <a:lnSpc>
                          <a:spcPts val="109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0.56</a:t>
                      </a:r>
                      <a:endParaRPr lang="ru-RU" sz="2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92" marR="6392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109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endParaRPr lang="ru-RU" sz="2800" dirty="0" smtClean="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marL="9525" algn="ctr">
                        <a:lnSpc>
                          <a:spcPts val="109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17.9</a:t>
                      </a:r>
                      <a:endParaRPr lang="ru-RU" sz="2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92" marR="6392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109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endParaRPr lang="ru-RU" sz="2800" b="1" dirty="0" smtClean="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marL="9525" algn="ctr">
                        <a:lnSpc>
                          <a:spcPts val="109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56.8</a:t>
                      </a:r>
                      <a:endParaRPr lang="ru-RU" sz="2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92" marR="6392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109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endParaRPr lang="ru-RU" sz="2800" b="1" dirty="0" smtClean="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marL="9525" algn="ctr">
                        <a:lnSpc>
                          <a:spcPts val="109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24.7</a:t>
                      </a:r>
                      <a:endParaRPr lang="ru-RU" sz="2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92" marR="6392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40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92" marR="6392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4194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9525">
                        <a:lnSpc>
                          <a:spcPts val="109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endParaRPr lang="ru-RU" sz="120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92" marR="6392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525">
                        <a:lnSpc>
                          <a:spcPts val="995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endParaRPr lang="ru-RU" sz="1800" dirty="0" smtClean="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marL="9525">
                        <a:lnSpc>
                          <a:spcPts val="995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(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sch763010) МОУ средняя </a:t>
                      </a:r>
                      <a:endParaRPr lang="ru-RU" sz="1800" dirty="0" smtClean="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marL="9525">
                        <a:lnSpc>
                          <a:spcPts val="995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endParaRPr lang="ru-RU" sz="1800" dirty="0" smtClean="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marL="9525">
                        <a:lnSpc>
                          <a:spcPts val="995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школа 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№ 56</a:t>
                      </a: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92" marR="63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525">
                        <a:lnSpc>
                          <a:spcPts val="109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101</a:t>
                      </a: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92" marR="63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995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endParaRPr lang="ru-RU" sz="2800" dirty="0" smtClean="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marL="9525" algn="ctr">
                        <a:lnSpc>
                          <a:spcPts val="995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</a:t>
                      </a:r>
                      <a:endParaRPr lang="ru-RU" sz="2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92" marR="63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995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endParaRPr lang="ru-RU" sz="2800" dirty="0" smtClean="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marL="9525" algn="ctr">
                        <a:lnSpc>
                          <a:spcPts val="995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8.9</a:t>
                      </a:r>
                      <a:endParaRPr lang="ru-RU" sz="2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92" marR="63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995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endParaRPr lang="ru-RU" sz="2800" b="1" dirty="0" smtClean="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marL="9525" algn="ctr">
                        <a:lnSpc>
                          <a:spcPts val="995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69.3</a:t>
                      </a:r>
                      <a:endParaRPr lang="ru-RU" sz="2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92" marR="63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995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endParaRPr lang="ru-RU" sz="2800" b="1" dirty="0" smtClean="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marL="9525" algn="ctr">
                        <a:lnSpc>
                          <a:spcPts val="995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21.8</a:t>
                      </a:r>
                      <a:endParaRPr lang="ru-RU" sz="2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92" marR="63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4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92" marR="63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771065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1099592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по предметам </a:t>
            </a:r>
            <a:b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4 классах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057666259"/>
              </p:ext>
            </p:extLst>
          </p:nvPr>
        </p:nvGraphicFramePr>
        <p:xfrm>
          <a:off x="179511" y="1825624"/>
          <a:ext cx="8568954" cy="4699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20281">
                  <a:extLst>
                    <a:ext uri="{9D8B030D-6E8A-4147-A177-3AD203B41FA5}">
                      <a16:colId xmlns="" xmlns:a16="http://schemas.microsoft.com/office/drawing/2014/main" val="1352207551"/>
                    </a:ext>
                  </a:extLst>
                </a:gridCol>
                <a:gridCol w="2007079">
                  <a:extLst>
                    <a:ext uri="{9D8B030D-6E8A-4147-A177-3AD203B41FA5}">
                      <a16:colId xmlns="" xmlns:a16="http://schemas.microsoft.com/office/drawing/2014/main" val="2441523905"/>
                    </a:ext>
                  </a:extLst>
                </a:gridCol>
                <a:gridCol w="2263680">
                  <a:extLst>
                    <a:ext uri="{9D8B030D-6E8A-4147-A177-3AD203B41FA5}">
                      <a16:colId xmlns="" xmlns:a16="http://schemas.microsoft.com/office/drawing/2014/main" val="3914324641"/>
                    </a:ext>
                  </a:extLst>
                </a:gridCol>
                <a:gridCol w="1777914">
                  <a:extLst>
                    <a:ext uri="{9D8B030D-6E8A-4147-A177-3AD203B41FA5}">
                      <a16:colId xmlns="" xmlns:a16="http://schemas.microsoft.com/office/drawing/2014/main" val="210271947"/>
                    </a:ext>
                  </a:extLst>
                </a:gridCol>
              </a:tblGrid>
              <a:tr h="1582163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Предмет</a:t>
                      </a:r>
                      <a:endParaRPr lang="ru-RU" sz="2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Участников ВПР</a:t>
                      </a:r>
                      <a:endParaRPr lang="ru-RU" sz="2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Справились</a:t>
                      </a:r>
                      <a:endParaRPr lang="ru-RU" sz="2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Качество</a:t>
                      </a:r>
                      <a:endParaRPr lang="ru-RU" sz="2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/>
                </a:tc>
                <a:extLst>
                  <a:ext uri="{0D108BD9-81ED-4DB2-BD59-A6C34878D82A}">
                    <a16:rowId xmlns="" xmlns:a16="http://schemas.microsoft.com/office/drawing/2014/main" val="3685163582"/>
                  </a:ext>
                </a:extLst>
              </a:tr>
              <a:tr h="916651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математика</a:t>
                      </a:r>
                      <a:endParaRPr lang="ru-RU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103</a:t>
                      </a:r>
                      <a:endParaRPr lang="ru-RU" sz="3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ru-RU" sz="3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86%</a:t>
                      </a:r>
                      <a:endParaRPr lang="ru-RU" sz="3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/>
                </a:tc>
                <a:extLst>
                  <a:ext uri="{0D108BD9-81ED-4DB2-BD59-A6C34878D82A}">
                    <a16:rowId xmlns="" xmlns:a16="http://schemas.microsoft.com/office/drawing/2014/main" val="3243498649"/>
                  </a:ext>
                </a:extLst>
              </a:tr>
              <a:tr h="1100453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Русский язык</a:t>
                      </a:r>
                      <a:endParaRPr lang="ru-RU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101</a:t>
                      </a:r>
                      <a:endParaRPr lang="ru-RU" sz="3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ru-RU" sz="3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80%</a:t>
                      </a:r>
                      <a:endParaRPr lang="ru-RU" sz="3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/>
                </a:tc>
                <a:extLst>
                  <a:ext uri="{0D108BD9-81ED-4DB2-BD59-A6C34878D82A}">
                    <a16:rowId xmlns="" xmlns:a16="http://schemas.microsoft.com/office/drawing/2014/main" val="2407729034"/>
                  </a:ext>
                </a:extLst>
              </a:tr>
              <a:tr h="1100453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Окружающий мир</a:t>
                      </a:r>
                      <a:endParaRPr lang="ru-RU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101</a:t>
                      </a:r>
                      <a:endParaRPr lang="ru-RU" sz="3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ru-RU" sz="3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91%</a:t>
                      </a:r>
                      <a:endParaRPr lang="ru-RU" sz="3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/>
                </a:tc>
                <a:extLst>
                  <a:ext uri="{0D108BD9-81ED-4DB2-BD59-A6C34878D82A}">
                    <a16:rowId xmlns="" xmlns:a16="http://schemas.microsoft.com/office/drawing/2014/main" val="12803902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211545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Результаты ЕГЭ- 2018</a:t>
            </a:r>
            <a:endParaRPr lang="ru-RU" dirty="0"/>
          </a:p>
        </p:txBody>
      </p:sp>
      <p:pic>
        <p:nvPicPr>
          <p:cNvPr id="74754" name="Picture 2" descr="http://www.orcoko.ru/wp-content/uploads/2018/02/EGE-2018_Konsultatsii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2132856"/>
            <a:ext cx="6144683" cy="34563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/>
          </p:cNvSpPr>
          <p:nvPr>
            <p:ph type="title"/>
          </p:nvPr>
        </p:nvSpPr>
        <p:spPr>
          <a:xfrm>
            <a:off x="457200" y="260350"/>
            <a:ext cx="8229600" cy="936625"/>
          </a:xfrm>
        </p:spPr>
        <p:txBody>
          <a:bodyPr/>
          <a:lstStyle/>
          <a:p>
            <a:pPr algn="ctr" eaLnBrk="1" hangingPunct="1"/>
            <a:r>
              <a:rPr lang="ru-RU" sz="2400" b="1" dirty="0" smtClean="0">
                <a:latin typeface="Times New Roman" pitchFamily="18" charset="0"/>
              </a:rPr>
              <a:t>Процент обучающихся справившихся с ЕГЭ </a:t>
            </a:r>
            <a:br>
              <a:rPr lang="ru-RU" sz="2400" b="1" dirty="0" smtClean="0">
                <a:latin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</a:rPr>
              <a:t>в 2014-2018 </a:t>
            </a:r>
            <a:r>
              <a:rPr lang="ru-RU" sz="2400" b="1" dirty="0" err="1" smtClean="0">
                <a:latin typeface="Times New Roman" pitchFamily="18" charset="0"/>
              </a:rPr>
              <a:t>гг</a:t>
            </a:r>
            <a:endParaRPr lang="ru-RU" sz="2400" b="1" dirty="0" smtClean="0">
              <a:latin typeface="Times New Roman" pitchFamily="18" charset="0"/>
            </a:endParaRPr>
          </a:p>
        </p:txBody>
      </p:sp>
      <p:sp>
        <p:nvSpPr>
          <p:cNvPr id="12375" name="Line 662"/>
          <p:cNvSpPr>
            <a:spLocks noChangeShapeType="1"/>
          </p:cNvSpPr>
          <p:nvPr/>
        </p:nvSpPr>
        <p:spPr bwMode="auto">
          <a:xfrm>
            <a:off x="3563938" y="-4327525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376" name="Line 667"/>
          <p:cNvSpPr>
            <a:spLocks noChangeShapeType="1"/>
          </p:cNvSpPr>
          <p:nvPr/>
        </p:nvSpPr>
        <p:spPr bwMode="auto">
          <a:xfrm>
            <a:off x="3563938" y="-4327525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377" name="Line 668"/>
          <p:cNvSpPr>
            <a:spLocks noChangeShapeType="1"/>
          </p:cNvSpPr>
          <p:nvPr/>
        </p:nvSpPr>
        <p:spPr bwMode="auto">
          <a:xfrm>
            <a:off x="3595688" y="-4327525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378" name="Line 673"/>
          <p:cNvSpPr>
            <a:spLocks noChangeShapeType="1"/>
          </p:cNvSpPr>
          <p:nvPr/>
        </p:nvSpPr>
        <p:spPr bwMode="auto">
          <a:xfrm>
            <a:off x="3595688" y="-4327525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379" name="Line 679"/>
          <p:cNvSpPr>
            <a:spLocks noChangeShapeType="1"/>
          </p:cNvSpPr>
          <p:nvPr/>
        </p:nvSpPr>
        <p:spPr bwMode="auto">
          <a:xfrm>
            <a:off x="5278438" y="-4327525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380" name="Line 682"/>
          <p:cNvSpPr>
            <a:spLocks noChangeShapeType="1"/>
          </p:cNvSpPr>
          <p:nvPr/>
        </p:nvSpPr>
        <p:spPr bwMode="auto">
          <a:xfrm>
            <a:off x="5278438" y="-4327525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381" name="Line 690"/>
          <p:cNvSpPr>
            <a:spLocks noChangeShapeType="1"/>
          </p:cNvSpPr>
          <p:nvPr/>
        </p:nvSpPr>
        <p:spPr bwMode="auto">
          <a:xfrm>
            <a:off x="3563938" y="-4083050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382" name="Line 697"/>
          <p:cNvSpPr>
            <a:spLocks noChangeShapeType="1"/>
          </p:cNvSpPr>
          <p:nvPr/>
        </p:nvSpPr>
        <p:spPr bwMode="auto">
          <a:xfrm>
            <a:off x="3563938" y="-4083050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383" name="Line 698"/>
          <p:cNvSpPr>
            <a:spLocks noChangeShapeType="1"/>
          </p:cNvSpPr>
          <p:nvPr/>
        </p:nvSpPr>
        <p:spPr bwMode="auto">
          <a:xfrm>
            <a:off x="3595688" y="-4083050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384" name="Line 705"/>
          <p:cNvSpPr>
            <a:spLocks noChangeShapeType="1"/>
          </p:cNvSpPr>
          <p:nvPr/>
        </p:nvSpPr>
        <p:spPr bwMode="auto">
          <a:xfrm>
            <a:off x="3595688" y="-4083050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385" name="Line 715"/>
          <p:cNvSpPr>
            <a:spLocks noChangeShapeType="1"/>
          </p:cNvSpPr>
          <p:nvPr/>
        </p:nvSpPr>
        <p:spPr bwMode="auto">
          <a:xfrm>
            <a:off x="5278438" y="-4083050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386" name="Line 718"/>
          <p:cNvSpPr>
            <a:spLocks noChangeShapeType="1"/>
          </p:cNvSpPr>
          <p:nvPr/>
        </p:nvSpPr>
        <p:spPr bwMode="auto">
          <a:xfrm>
            <a:off x="5278438" y="-4083050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387" name="Line 726"/>
          <p:cNvSpPr>
            <a:spLocks noChangeShapeType="1"/>
          </p:cNvSpPr>
          <p:nvPr/>
        </p:nvSpPr>
        <p:spPr bwMode="auto">
          <a:xfrm>
            <a:off x="3563938" y="-3808413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388" name="Line 733"/>
          <p:cNvSpPr>
            <a:spLocks noChangeShapeType="1"/>
          </p:cNvSpPr>
          <p:nvPr/>
        </p:nvSpPr>
        <p:spPr bwMode="auto">
          <a:xfrm>
            <a:off x="3563938" y="-3808413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389" name="Line 734"/>
          <p:cNvSpPr>
            <a:spLocks noChangeShapeType="1"/>
          </p:cNvSpPr>
          <p:nvPr/>
        </p:nvSpPr>
        <p:spPr bwMode="auto">
          <a:xfrm>
            <a:off x="3595688" y="-3808413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390" name="Line 741"/>
          <p:cNvSpPr>
            <a:spLocks noChangeShapeType="1"/>
          </p:cNvSpPr>
          <p:nvPr/>
        </p:nvSpPr>
        <p:spPr bwMode="auto">
          <a:xfrm>
            <a:off x="3595688" y="-3808413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391" name="Line 751"/>
          <p:cNvSpPr>
            <a:spLocks noChangeShapeType="1"/>
          </p:cNvSpPr>
          <p:nvPr/>
        </p:nvSpPr>
        <p:spPr bwMode="auto">
          <a:xfrm>
            <a:off x="5278438" y="-3808413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392" name="Line 754"/>
          <p:cNvSpPr>
            <a:spLocks noChangeShapeType="1"/>
          </p:cNvSpPr>
          <p:nvPr/>
        </p:nvSpPr>
        <p:spPr bwMode="auto">
          <a:xfrm>
            <a:off x="5278438" y="-3808413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393" name="Line 762"/>
          <p:cNvSpPr>
            <a:spLocks noChangeShapeType="1"/>
          </p:cNvSpPr>
          <p:nvPr/>
        </p:nvSpPr>
        <p:spPr bwMode="auto">
          <a:xfrm>
            <a:off x="3563938" y="-3533775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394" name="Line 769"/>
          <p:cNvSpPr>
            <a:spLocks noChangeShapeType="1"/>
          </p:cNvSpPr>
          <p:nvPr/>
        </p:nvSpPr>
        <p:spPr bwMode="auto">
          <a:xfrm>
            <a:off x="3563938" y="-3533775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395" name="Line 770"/>
          <p:cNvSpPr>
            <a:spLocks noChangeShapeType="1"/>
          </p:cNvSpPr>
          <p:nvPr/>
        </p:nvSpPr>
        <p:spPr bwMode="auto">
          <a:xfrm>
            <a:off x="3595688" y="-3533775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396" name="Line 777"/>
          <p:cNvSpPr>
            <a:spLocks noChangeShapeType="1"/>
          </p:cNvSpPr>
          <p:nvPr/>
        </p:nvSpPr>
        <p:spPr bwMode="auto">
          <a:xfrm>
            <a:off x="3595688" y="-3533775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397" name="Line 787"/>
          <p:cNvSpPr>
            <a:spLocks noChangeShapeType="1"/>
          </p:cNvSpPr>
          <p:nvPr/>
        </p:nvSpPr>
        <p:spPr bwMode="auto">
          <a:xfrm>
            <a:off x="5278438" y="-3533775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398" name="Line 790"/>
          <p:cNvSpPr>
            <a:spLocks noChangeShapeType="1"/>
          </p:cNvSpPr>
          <p:nvPr/>
        </p:nvSpPr>
        <p:spPr bwMode="auto">
          <a:xfrm>
            <a:off x="5278438" y="-3533775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399" name="Line 798"/>
          <p:cNvSpPr>
            <a:spLocks noChangeShapeType="1"/>
          </p:cNvSpPr>
          <p:nvPr/>
        </p:nvSpPr>
        <p:spPr bwMode="auto">
          <a:xfrm>
            <a:off x="3563938" y="-3259138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400" name="Line 805"/>
          <p:cNvSpPr>
            <a:spLocks noChangeShapeType="1"/>
          </p:cNvSpPr>
          <p:nvPr/>
        </p:nvSpPr>
        <p:spPr bwMode="auto">
          <a:xfrm>
            <a:off x="3563938" y="-3259138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401" name="Line 806"/>
          <p:cNvSpPr>
            <a:spLocks noChangeShapeType="1"/>
          </p:cNvSpPr>
          <p:nvPr/>
        </p:nvSpPr>
        <p:spPr bwMode="auto">
          <a:xfrm>
            <a:off x="3595688" y="-3259138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402" name="Line 813"/>
          <p:cNvSpPr>
            <a:spLocks noChangeShapeType="1"/>
          </p:cNvSpPr>
          <p:nvPr/>
        </p:nvSpPr>
        <p:spPr bwMode="auto">
          <a:xfrm>
            <a:off x="3595688" y="-3259138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403" name="Line 823"/>
          <p:cNvSpPr>
            <a:spLocks noChangeShapeType="1"/>
          </p:cNvSpPr>
          <p:nvPr/>
        </p:nvSpPr>
        <p:spPr bwMode="auto">
          <a:xfrm>
            <a:off x="5278438" y="-3259138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404" name="Line 826"/>
          <p:cNvSpPr>
            <a:spLocks noChangeShapeType="1"/>
          </p:cNvSpPr>
          <p:nvPr/>
        </p:nvSpPr>
        <p:spPr bwMode="auto">
          <a:xfrm>
            <a:off x="5278438" y="-3259138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405" name="Line 834"/>
          <p:cNvSpPr>
            <a:spLocks noChangeShapeType="1"/>
          </p:cNvSpPr>
          <p:nvPr/>
        </p:nvSpPr>
        <p:spPr bwMode="auto">
          <a:xfrm>
            <a:off x="3563938" y="-2984500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406" name="Line 841"/>
          <p:cNvSpPr>
            <a:spLocks noChangeShapeType="1"/>
          </p:cNvSpPr>
          <p:nvPr/>
        </p:nvSpPr>
        <p:spPr bwMode="auto">
          <a:xfrm>
            <a:off x="3563938" y="-2984500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407" name="Line 842"/>
          <p:cNvSpPr>
            <a:spLocks noChangeShapeType="1"/>
          </p:cNvSpPr>
          <p:nvPr/>
        </p:nvSpPr>
        <p:spPr bwMode="auto">
          <a:xfrm>
            <a:off x="3595688" y="-2984500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408" name="Line 849"/>
          <p:cNvSpPr>
            <a:spLocks noChangeShapeType="1"/>
          </p:cNvSpPr>
          <p:nvPr/>
        </p:nvSpPr>
        <p:spPr bwMode="auto">
          <a:xfrm>
            <a:off x="3595688" y="-2984500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409" name="Line 859"/>
          <p:cNvSpPr>
            <a:spLocks noChangeShapeType="1"/>
          </p:cNvSpPr>
          <p:nvPr/>
        </p:nvSpPr>
        <p:spPr bwMode="auto">
          <a:xfrm>
            <a:off x="5278438" y="-2984500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410" name="Line 862"/>
          <p:cNvSpPr>
            <a:spLocks noChangeShapeType="1"/>
          </p:cNvSpPr>
          <p:nvPr/>
        </p:nvSpPr>
        <p:spPr bwMode="auto">
          <a:xfrm>
            <a:off x="5278438" y="-2984500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411" name="Line 870"/>
          <p:cNvSpPr>
            <a:spLocks noChangeShapeType="1"/>
          </p:cNvSpPr>
          <p:nvPr/>
        </p:nvSpPr>
        <p:spPr bwMode="auto">
          <a:xfrm>
            <a:off x="3563938" y="-2709863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412" name="Line 877"/>
          <p:cNvSpPr>
            <a:spLocks noChangeShapeType="1"/>
          </p:cNvSpPr>
          <p:nvPr/>
        </p:nvSpPr>
        <p:spPr bwMode="auto">
          <a:xfrm>
            <a:off x="3563938" y="-2709863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413" name="Line 878"/>
          <p:cNvSpPr>
            <a:spLocks noChangeShapeType="1"/>
          </p:cNvSpPr>
          <p:nvPr/>
        </p:nvSpPr>
        <p:spPr bwMode="auto">
          <a:xfrm>
            <a:off x="3595688" y="-2709863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414" name="Line 885"/>
          <p:cNvSpPr>
            <a:spLocks noChangeShapeType="1"/>
          </p:cNvSpPr>
          <p:nvPr/>
        </p:nvSpPr>
        <p:spPr bwMode="auto">
          <a:xfrm>
            <a:off x="3595688" y="-2709863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415" name="Line 894"/>
          <p:cNvSpPr>
            <a:spLocks noChangeShapeType="1"/>
          </p:cNvSpPr>
          <p:nvPr/>
        </p:nvSpPr>
        <p:spPr bwMode="auto">
          <a:xfrm>
            <a:off x="5278438" y="-2709863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416" name="Line 897"/>
          <p:cNvSpPr>
            <a:spLocks noChangeShapeType="1"/>
          </p:cNvSpPr>
          <p:nvPr/>
        </p:nvSpPr>
        <p:spPr bwMode="auto">
          <a:xfrm>
            <a:off x="5278438" y="-2709863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417" name="Line 905"/>
          <p:cNvSpPr>
            <a:spLocks noChangeShapeType="1"/>
          </p:cNvSpPr>
          <p:nvPr/>
        </p:nvSpPr>
        <p:spPr bwMode="auto">
          <a:xfrm>
            <a:off x="3563938" y="-2435225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418" name="Line 912"/>
          <p:cNvSpPr>
            <a:spLocks noChangeShapeType="1"/>
          </p:cNvSpPr>
          <p:nvPr/>
        </p:nvSpPr>
        <p:spPr bwMode="auto">
          <a:xfrm>
            <a:off x="3563938" y="-2435225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419" name="Line 913"/>
          <p:cNvSpPr>
            <a:spLocks noChangeShapeType="1"/>
          </p:cNvSpPr>
          <p:nvPr/>
        </p:nvSpPr>
        <p:spPr bwMode="auto">
          <a:xfrm>
            <a:off x="3595688" y="-2435225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420" name="Line 920"/>
          <p:cNvSpPr>
            <a:spLocks noChangeShapeType="1"/>
          </p:cNvSpPr>
          <p:nvPr/>
        </p:nvSpPr>
        <p:spPr bwMode="auto">
          <a:xfrm>
            <a:off x="3595688" y="-2435225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421" name="Line 929"/>
          <p:cNvSpPr>
            <a:spLocks noChangeShapeType="1"/>
          </p:cNvSpPr>
          <p:nvPr/>
        </p:nvSpPr>
        <p:spPr bwMode="auto">
          <a:xfrm>
            <a:off x="5278438" y="-2435225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422" name="Line 932"/>
          <p:cNvSpPr>
            <a:spLocks noChangeShapeType="1"/>
          </p:cNvSpPr>
          <p:nvPr/>
        </p:nvSpPr>
        <p:spPr bwMode="auto">
          <a:xfrm>
            <a:off x="5278438" y="-2435225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graphicFrame>
        <p:nvGraphicFramePr>
          <p:cNvPr id="53" name="Таблица 52"/>
          <p:cNvGraphicFramePr>
            <a:graphicFrameLocks noGrp="1"/>
          </p:cNvGraphicFramePr>
          <p:nvPr>
            <p:ph type="tbl" idx="1"/>
          </p:nvPr>
        </p:nvGraphicFramePr>
        <p:xfrm>
          <a:off x="500033" y="1142986"/>
          <a:ext cx="8072494" cy="5357849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2399930"/>
                <a:gridCol w="1006965"/>
                <a:gridCol w="1057311"/>
                <a:gridCol w="1057311"/>
                <a:gridCol w="1163604"/>
                <a:gridCol w="1387373"/>
              </a:tblGrid>
              <a:tr h="623004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u="none" strike="noStrike" dirty="0"/>
                        <a:t>Предметы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  <a:p>
                      <a:pPr algn="ctr" rtl="0" fontAlgn="ctr"/>
                      <a:r>
                        <a:rPr lang="ru-RU" sz="1800" u="none" strike="noStrike" dirty="0"/>
                        <a:t> 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516" marR="7516" marT="7516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u="none" strike="noStrike" dirty="0"/>
                        <a:t>2014 год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516" marR="7516" marT="7516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u="none" strike="noStrike"/>
                        <a:t>2015 год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516" marR="7516" marT="7516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u="none" strike="noStrike"/>
                        <a:t>2016 год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516" marR="7516" marT="7516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u="none" strike="noStrike"/>
                        <a:t>2017 год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516" marR="7516" marT="7516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1" u="none" strike="noStrike" dirty="0"/>
                        <a:t>2018 год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516" marR="7516" marT="7516" marB="0" anchor="ctr">
                    <a:solidFill>
                      <a:srgbClr val="FFFF99"/>
                    </a:solidFill>
                  </a:tcPr>
                </a:tc>
              </a:tr>
              <a:tr h="551512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800" u="none" strike="noStrike"/>
                        <a:t>Русский язык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7645" marR="7516" marT="7516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u="none" strike="noStrike" dirty="0"/>
                        <a:t>100%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516" marR="7516" marT="7516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u="none" strike="noStrike" dirty="0"/>
                        <a:t>100%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516" marR="7516" marT="7516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u="none" strike="noStrike" dirty="0"/>
                        <a:t>100%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516" marR="7516" marT="7516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u="none" strike="noStrike"/>
                        <a:t>100%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516" marR="7516" marT="7516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1" u="none" strike="noStrike" dirty="0"/>
                        <a:t>100%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516" marR="7516" marT="7516" marB="0" anchor="ctr">
                    <a:solidFill>
                      <a:srgbClr val="FFFF99"/>
                    </a:solidFill>
                  </a:tcPr>
                </a:tc>
              </a:tr>
              <a:tr h="653058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800" u="none" strike="noStrike"/>
                        <a:t>Математика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7645" marR="7516" marT="7516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u="none" strike="noStrike"/>
                        <a:t>100%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516" marR="7516" marT="7516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u="none" strike="noStrike" dirty="0"/>
                        <a:t>100% (</a:t>
                      </a:r>
                      <a:r>
                        <a:rPr lang="ru-RU" sz="1800" u="none" strike="noStrike" dirty="0">
                          <a:solidFill>
                            <a:srgbClr val="FF0000"/>
                          </a:solidFill>
                        </a:rPr>
                        <a:t>95%</a:t>
                      </a:r>
                      <a:r>
                        <a:rPr lang="ru-RU" sz="1800" u="none" strike="noStrike" dirty="0"/>
                        <a:t>)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516" marR="7516" marT="7516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u="none" strike="noStrike" dirty="0"/>
                        <a:t>100%  (</a:t>
                      </a:r>
                      <a:r>
                        <a:rPr lang="ru-RU" sz="1800" u="none" strike="noStrike" dirty="0">
                          <a:solidFill>
                            <a:srgbClr val="FF0000"/>
                          </a:solidFill>
                        </a:rPr>
                        <a:t>84%)</a:t>
                      </a:r>
                      <a:endParaRPr lang="ru-RU" sz="1800" b="0" i="0" u="none" strike="noStrike" dirty="0">
                        <a:solidFill>
                          <a:srgbClr val="FF0000"/>
                        </a:solidFill>
                        <a:latin typeface="Times New Roman"/>
                      </a:endParaRPr>
                    </a:p>
                  </a:txBody>
                  <a:tcPr marL="7516" marR="7516" marT="7516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u="none" strike="noStrike" dirty="0"/>
                        <a:t>100%  </a:t>
                      </a:r>
                      <a:r>
                        <a:rPr lang="ru-RU" sz="1800" u="none" strike="noStrike" dirty="0"/>
                        <a:t>(</a:t>
                      </a:r>
                      <a:r>
                        <a:rPr lang="ru-RU" sz="1800" u="none" strike="noStrike" dirty="0">
                          <a:solidFill>
                            <a:srgbClr val="FF0000"/>
                          </a:solidFill>
                        </a:rPr>
                        <a:t>93%</a:t>
                      </a:r>
                      <a:r>
                        <a:rPr lang="ru-RU" sz="1800" u="none" strike="noStrike" dirty="0"/>
                        <a:t>)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516" marR="7516" marT="7516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1" u="none" strike="noStrike" dirty="0"/>
                        <a:t>100% </a:t>
                      </a:r>
                      <a:r>
                        <a:rPr lang="ru-RU" sz="1800" b="1" u="none" strike="noStrike" dirty="0"/>
                        <a:t>(100%)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516" marR="7516" marT="7516" marB="0" anchor="ctr">
                    <a:solidFill>
                      <a:srgbClr val="FFFF99"/>
                    </a:solidFill>
                  </a:tcPr>
                </a:tc>
              </a:tr>
              <a:tr h="347678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800" u="none" strike="noStrike"/>
                        <a:t>Физика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7645" marR="7516" marT="7516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u="none" strike="noStrike"/>
                        <a:t>100%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516" marR="7516" marT="7516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u="none" strike="noStrike"/>
                        <a:t>100%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516" marR="7516" marT="7516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u="none" strike="noStrike"/>
                        <a:t>100%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516" marR="7516" marT="7516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u="none" strike="noStrike" dirty="0"/>
                        <a:t>100%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516" marR="7516" marT="7516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1" u="none" strike="noStrike" dirty="0"/>
                        <a:t>100%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516" marR="7516" marT="7516" marB="0" anchor="ctr">
                    <a:solidFill>
                      <a:srgbClr val="FFFF99"/>
                    </a:solidFill>
                  </a:tcPr>
                </a:tc>
              </a:tr>
              <a:tr h="369596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800" u="none" strike="noStrike"/>
                        <a:t>Информатика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516" marR="7516" marT="7516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u="none" strike="noStrike"/>
                        <a:t>100%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516" marR="7516" marT="7516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u="none" strike="noStrike"/>
                        <a:t>100%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516" marR="7516" marT="7516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u="none" strike="noStrike"/>
                        <a:t>100%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516" marR="7516" marT="7516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u="none" strike="noStrike" dirty="0"/>
                        <a:t>100%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516" marR="7516" marT="7516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1" u="none" strike="noStrike" dirty="0"/>
                        <a:t>100%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516" marR="7516" marT="7516" marB="0" anchor="ctr">
                    <a:solidFill>
                      <a:srgbClr val="FFFF99"/>
                    </a:solidFill>
                  </a:tcPr>
                </a:tc>
              </a:tr>
              <a:tr h="347678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800" u="none" strike="noStrike"/>
                        <a:t>История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516" marR="7516" marT="7516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u="none" strike="noStrike"/>
                        <a:t>100%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516" marR="7516" marT="7516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u="none" strike="noStrike"/>
                        <a:t>100%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516" marR="7516" marT="7516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u="none" strike="noStrike"/>
                        <a:t>100%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516" marR="7516" marT="7516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u="none" strike="noStrike" dirty="0"/>
                        <a:t>100%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516" marR="7516" marT="7516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1" u="none" strike="noStrike" dirty="0"/>
                        <a:t>100%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516" marR="7516" marT="7516" marB="0" anchor="ctr">
                    <a:solidFill>
                      <a:srgbClr val="FFFF99"/>
                    </a:solidFill>
                  </a:tcPr>
                </a:tc>
              </a:tr>
              <a:tr h="368061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800" u="none" strike="noStrike"/>
                        <a:t>Обществознание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516" marR="7516" marT="7516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u="none" strike="noStrike"/>
                        <a:t>100%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516" marR="7516" marT="7516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u="none" strike="noStrike" dirty="0">
                          <a:solidFill>
                            <a:srgbClr val="FF0000"/>
                          </a:solidFill>
                        </a:rPr>
                        <a:t>92%</a:t>
                      </a:r>
                      <a:endParaRPr lang="ru-RU" sz="1800" b="0" i="0" u="none" strike="noStrike" dirty="0">
                        <a:solidFill>
                          <a:srgbClr val="FF0000"/>
                        </a:solidFill>
                        <a:latin typeface="Times New Roman"/>
                      </a:endParaRPr>
                    </a:p>
                  </a:txBody>
                  <a:tcPr marL="7516" marR="7516" marT="7516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u="none" strike="noStrike" dirty="0">
                          <a:solidFill>
                            <a:srgbClr val="FF0000"/>
                          </a:solidFill>
                        </a:rPr>
                        <a:t>72%</a:t>
                      </a:r>
                      <a:endParaRPr lang="ru-RU" sz="1800" b="0" i="0" u="none" strike="noStrike" dirty="0">
                        <a:solidFill>
                          <a:srgbClr val="FF0000"/>
                        </a:solidFill>
                        <a:latin typeface="Times New Roman"/>
                      </a:endParaRPr>
                    </a:p>
                  </a:txBody>
                  <a:tcPr marL="7516" marR="7516" marT="7516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u="none" strike="noStrike" dirty="0"/>
                        <a:t>100%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516" marR="7516" marT="7516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1" u="none" strike="noStrike" dirty="0"/>
                        <a:t>100%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516" marR="7516" marT="7516" marB="0" anchor="ctr">
                    <a:solidFill>
                      <a:srgbClr val="FFFF99"/>
                    </a:solidFill>
                  </a:tcPr>
                </a:tc>
              </a:tr>
              <a:tr h="347678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800" u="none" strike="noStrike"/>
                        <a:t>Химия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516" marR="7516" marT="7516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u="none" strike="noStrike"/>
                        <a:t>100%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516" marR="7516" marT="7516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u="none" strike="noStrike"/>
                        <a:t>100%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516" marR="7516" marT="7516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u="none" strike="noStrike"/>
                        <a:t>100%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516" marR="7516" marT="7516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u="none" strike="noStrike"/>
                        <a:t>100%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516" marR="7516" marT="7516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1" u="none" strike="noStrike" dirty="0"/>
                        <a:t>100%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516" marR="7516" marT="7516" marB="0" anchor="ctr">
                    <a:solidFill>
                      <a:srgbClr val="FFFF99"/>
                    </a:solidFill>
                  </a:tcPr>
                </a:tc>
              </a:tr>
              <a:tr h="347678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800" u="none" strike="noStrike"/>
                        <a:t>Биология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516" marR="7516" marT="7516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u="none" strike="noStrike"/>
                        <a:t>100%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516" marR="7516" marT="7516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u="none" strike="noStrike"/>
                        <a:t>100%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516" marR="7516" marT="7516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u="none" strike="noStrike"/>
                        <a:t>100%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516" marR="7516" marT="7516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u="none" strike="noStrike"/>
                        <a:t>100%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516" marR="7516" marT="7516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1" u="none" strike="noStrike" dirty="0"/>
                        <a:t>100%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516" marR="7516" marT="7516" marB="0" anchor="ctr">
                    <a:solidFill>
                      <a:srgbClr val="FFFF99"/>
                    </a:solidFill>
                  </a:tcPr>
                </a:tc>
              </a:tr>
              <a:tr h="347678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800" u="none" strike="noStrike"/>
                        <a:t>Литература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516" marR="7516" marT="7516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/>
                        <a:t> 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516" marR="7516" marT="7516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u="none" strike="noStrike"/>
                        <a:t>100%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516" marR="7516" marT="7516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u="none" strike="noStrike"/>
                        <a:t>100%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516" marR="7516" marT="7516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u="none" strike="noStrike"/>
                        <a:t>100%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516" marR="7516" marT="7516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1" u="none" strike="noStrike" dirty="0">
                          <a:solidFill>
                            <a:srgbClr val="FF0000"/>
                          </a:solidFill>
                        </a:rPr>
                        <a:t>50%</a:t>
                      </a:r>
                      <a:endParaRPr lang="ru-RU" sz="2000" b="1" i="0" u="none" strike="noStrike" dirty="0">
                        <a:solidFill>
                          <a:srgbClr val="FF0000"/>
                        </a:solidFill>
                        <a:latin typeface="Times New Roman"/>
                      </a:endParaRPr>
                    </a:p>
                  </a:txBody>
                  <a:tcPr marL="7516" marR="7516" marT="7516" marB="0" anchor="ctr">
                    <a:solidFill>
                      <a:srgbClr val="FFFF99"/>
                    </a:solidFill>
                  </a:tcPr>
                </a:tc>
              </a:tr>
              <a:tr h="347678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800" u="none" strike="noStrike"/>
                        <a:t>Английский язык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516" marR="7516" marT="7516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/>
                        <a:t> 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516" marR="7516" marT="7516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/>
                        <a:t> 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516" marR="7516" marT="7516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u="none" strike="noStrike"/>
                        <a:t>100%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516" marR="7516" marT="7516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u="none" strike="noStrike"/>
                        <a:t>100%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516" marR="7516" marT="7516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1" u="none" strike="noStrike" dirty="0"/>
                        <a:t>100%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516" marR="7516" marT="7516" marB="0" anchor="ctr">
                    <a:solidFill>
                      <a:srgbClr val="FFFF99"/>
                    </a:solidFill>
                  </a:tcPr>
                </a:tc>
              </a:tr>
              <a:tr h="358872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800" u="none" strike="noStrike"/>
                        <a:t>Французский язык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516" marR="7516" marT="7516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u="none" strike="noStrike"/>
                        <a:t> 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516" marR="7516" marT="7516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u="none" strike="noStrike"/>
                        <a:t> 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516" marR="7516" marT="7516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u="none" strike="noStrike"/>
                        <a:t> 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516" marR="7516" marT="7516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u="none" strike="noStrike"/>
                        <a:t>100%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516" marR="7516" marT="7516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1" u="none" strike="noStrike" dirty="0"/>
                        <a:t>100%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516" marR="7516" marT="7516" marB="0" anchor="ctr">
                    <a:solidFill>
                      <a:srgbClr val="FFFF99"/>
                    </a:solidFill>
                  </a:tcPr>
                </a:tc>
              </a:tr>
              <a:tr h="347678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800" u="none" strike="noStrike" dirty="0"/>
                        <a:t>География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516" marR="7516" marT="7516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u="none" strike="noStrike"/>
                        <a:t> 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516" marR="7516" marT="7516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u="none" strike="noStrike"/>
                        <a:t> 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516" marR="7516" marT="7516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u="none" strike="noStrike"/>
                        <a:t> 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516" marR="7516" marT="7516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u="none" strike="noStrike"/>
                        <a:t> 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516" marR="7516" marT="7516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1" u="none" strike="noStrike" dirty="0"/>
                        <a:t>100%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516" marR="7516" marT="7516" marB="0" anchor="ctr">
                    <a:solidFill>
                      <a:srgbClr val="FFFF99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Диаграмма 2"/>
          <p:cNvGraphicFramePr/>
          <p:nvPr/>
        </p:nvGraphicFramePr>
        <p:xfrm>
          <a:off x="285720" y="785794"/>
          <a:ext cx="8572560" cy="57864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57158" y="214290"/>
            <a:ext cx="84296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Количество выпускников, сдававших ЕГЭ</a:t>
            </a:r>
            <a:endParaRPr lang="ru-RU" sz="28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1810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Сравнение среднего балла </a:t>
            </a:r>
            <a:b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ЕГЭ – 2018 </a:t>
            </a:r>
            <a:b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1214422"/>
          <a:ext cx="9144000" cy="55007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85728"/>
            <a:ext cx="8686800" cy="841248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/>
              <a:t>Сравнение относительного среднего балла в кластере по Ярославской области</a:t>
            </a:r>
            <a:endParaRPr lang="ru-RU" sz="2800" dirty="0"/>
          </a:p>
        </p:txBody>
      </p:sp>
      <p:graphicFrame>
        <p:nvGraphicFramePr>
          <p:cNvPr id="3" name="Диаграмма 2"/>
          <p:cNvGraphicFramePr/>
          <p:nvPr/>
        </p:nvGraphicFramePr>
        <p:xfrm>
          <a:off x="500034" y="1428736"/>
          <a:ext cx="8143932" cy="50720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Лучшие результаты ЕГЭ-2018</a:t>
            </a: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1560" y="1340768"/>
            <a:ext cx="8032976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Русский язык</a:t>
            </a:r>
          </a:p>
          <a:p>
            <a:pPr algn="ctr"/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96 баллов – Григорян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Карина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94 балла – Мельникова Елизавета</a:t>
            </a:r>
          </a:p>
          <a:p>
            <a:pPr algn="ctr"/>
            <a:endParaRPr lang="ru-RU" sz="11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1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Обществознание</a:t>
            </a:r>
          </a:p>
          <a:p>
            <a:pPr algn="ctr"/>
            <a:endParaRPr lang="ru-RU" sz="3200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92 балла –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Благородова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Мария</a:t>
            </a:r>
          </a:p>
          <a:p>
            <a:endParaRPr lang="ru-RU" sz="1000" dirty="0" smtClean="0">
              <a:latin typeface="Constantia" pitchFamily="18" charset="0"/>
            </a:endParaRPr>
          </a:p>
        </p:txBody>
      </p:sp>
      <p:pic>
        <p:nvPicPr>
          <p:cNvPr id="4" name="Picture 4" descr="http://www.playcast.ru/uploads/2017/07/01/2293076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17270" y="1052736"/>
            <a:ext cx="1526730" cy="25202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Поступление выпускников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11 класса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500174"/>
            <a:ext cx="8072494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Поступили в вуз – 18 человек (73%)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Поступили в СПО – 7 человек (19%)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обучаются   платно – 9 человека (35%),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на бюджетной основе – 16 человек (58%)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Работает – 1 человек (4%)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/>
              <a:t>РЕЗУЛЬТАТЫ ГИА 9 - 2018</a:t>
            </a:r>
            <a:endParaRPr lang="ru-RU" dirty="0"/>
          </a:p>
        </p:txBody>
      </p:sp>
      <p:pic>
        <p:nvPicPr>
          <p:cNvPr id="75780" name="Picture 4" descr="https://center-psi.edumsko.ru/uploads/2900/2803/section/366985/ehmblema_gia.jpg?15300168592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2060848"/>
            <a:ext cx="6205840" cy="32580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1243608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5. Правительству Российской Федерации при разработке национального проекта в сфере образования исходить из того, что в 2024 году необходимо обеспечить:</a:t>
            </a:r>
            <a:r>
              <a:rPr lang="ru-RU" sz="1800" dirty="0" smtClean="0"/>
              <a:t/>
            </a:r>
            <a:br>
              <a:rPr lang="ru-RU" sz="1800" dirty="0" smtClean="0"/>
            </a:br>
            <a:endParaRPr lang="ru-RU" sz="1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2060848"/>
            <a:ext cx="8686800" cy="468052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а) достижение следующих целей и целевых показателей: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обеспечение глобальной конкурентоспособности российского образования, вхождение Российской Федерации в число 10 ведущих стран мира по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качеству общего образования;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воспитание гармонично развитой и социально ответственной личности на основе духовно-нравственных ценностей народов Российской Федерации, исторических и национально-культурных традиций;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Итоги ГИА-9 по предметам 2017-2018 г. </a:t>
            </a: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-36512" y="1357298"/>
          <a:ext cx="8928991" cy="5286413"/>
        </p:xfrm>
        <a:graphic>
          <a:graphicData uri="http://schemas.openxmlformats.org/drawingml/2006/table">
            <a:tbl>
              <a:tblPr/>
              <a:tblGrid>
                <a:gridCol w="1499919"/>
                <a:gridCol w="975611"/>
                <a:gridCol w="768268"/>
                <a:gridCol w="781464"/>
                <a:gridCol w="1141168"/>
                <a:gridCol w="1256335"/>
                <a:gridCol w="1141168"/>
                <a:gridCol w="1365058"/>
              </a:tblGrid>
              <a:tr h="1456351"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kern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предмет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8877" marR="48877" marT="678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kern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Число участников 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8877" marR="48877" marT="678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kern="12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Справляемость</a:t>
                      </a:r>
                      <a:r>
                        <a:rPr lang="ru-RU" sz="1200" b="1" kern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( школа № 56)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8877" marR="48877" marT="678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kern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Качество         (школа № 56)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8877" marR="48877" marT="678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kern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Средний балл (школа № 56)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kern="120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Справляемость (Ярославская область)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kern="120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Качество (Ярославская область)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kern="120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Средний балл (Ярославская область)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0954"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kern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математика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8877" marR="48877" marT="678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92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8877" marR="48877" marT="678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500" b="1" kern="1200" dirty="0" smtClea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kern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100</a:t>
                      </a:r>
                      <a:r>
                        <a:rPr lang="ru-RU" sz="1800" b="1" kern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% 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8877" marR="48877" marT="678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450"/>
                        </a:lnSpc>
                        <a:spcAft>
                          <a:spcPts val="1000"/>
                        </a:spcAft>
                      </a:pPr>
                      <a:endParaRPr lang="ru-RU" sz="1800" b="1" kern="1200" dirty="0" smtClea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 fontAlgn="base">
                        <a:lnSpc>
                          <a:spcPts val="1450"/>
                        </a:lnSpc>
                        <a:spcAft>
                          <a:spcPts val="1000"/>
                        </a:spcAft>
                      </a:pPr>
                      <a:r>
                        <a:rPr lang="ru-RU" sz="1800" b="1" kern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75</a:t>
                      </a:r>
                      <a:r>
                        <a:rPr lang="ru-RU" sz="1800" b="1" kern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% 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8877" marR="48877" marT="678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450"/>
                        </a:lnSpc>
                        <a:spcAft>
                          <a:spcPts val="1000"/>
                        </a:spcAft>
                      </a:pPr>
                      <a:endParaRPr lang="ru-RU" sz="1800" b="1" kern="1200" dirty="0" smtClea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 fontAlgn="base">
                        <a:lnSpc>
                          <a:spcPts val="1450"/>
                        </a:lnSpc>
                        <a:spcAft>
                          <a:spcPts val="1000"/>
                        </a:spcAft>
                      </a:pPr>
                      <a:r>
                        <a:rPr lang="ru-RU" sz="1800" b="1" kern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18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450"/>
                        </a:lnSpc>
                        <a:spcAft>
                          <a:spcPts val="1000"/>
                        </a:spcAft>
                      </a:pPr>
                      <a:endParaRPr lang="ru-RU" sz="1800" b="1" kern="1200" dirty="0" smtClean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 fontAlgn="base">
                        <a:lnSpc>
                          <a:spcPts val="1450"/>
                        </a:lnSpc>
                        <a:spcAft>
                          <a:spcPts val="1000"/>
                        </a:spcAft>
                      </a:pPr>
                      <a:r>
                        <a:rPr lang="ru-RU" sz="1800" b="1" kern="1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98</a:t>
                      </a:r>
                      <a:r>
                        <a:rPr lang="ru-RU" sz="1800" b="1" kern="1200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%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450"/>
                        </a:lnSpc>
                        <a:spcAft>
                          <a:spcPts val="1000"/>
                        </a:spcAft>
                      </a:pPr>
                      <a:endParaRPr lang="ru-RU" sz="1800" b="1" kern="1200" dirty="0" smtClean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 fontAlgn="base">
                        <a:lnSpc>
                          <a:spcPts val="1450"/>
                        </a:lnSpc>
                        <a:spcAft>
                          <a:spcPts val="1000"/>
                        </a:spcAft>
                      </a:pPr>
                      <a:r>
                        <a:rPr lang="ru-RU" sz="1800" b="1" kern="1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55</a:t>
                      </a:r>
                      <a:r>
                        <a:rPr lang="ru-RU" sz="1800" b="1" kern="1200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 7%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450"/>
                        </a:lnSpc>
                        <a:spcAft>
                          <a:spcPts val="1000"/>
                        </a:spcAft>
                      </a:pPr>
                      <a:endParaRPr lang="ru-RU" sz="1800" b="1" kern="1200" dirty="0" smtClean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 fontAlgn="base">
                        <a:lnSpc>
                          <a:spcPts val="1450"/>
                        </a:lnSpc>
                        <a:spcAft>
                          <a:spcPts val="1000"/>
                        </a:spcAft>
                      </a:pPr>
                      <a:r>
                        <a:rPr lang="ru-RU" sz="1800" b="1" kern="1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15,7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0954"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kern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Русский</a:t>
                      </a:r>
                      <a:r>
                        <a:rPr lang="ru-RU" sz="1600" b="1" kern="1200" baseline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язык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8877" marR="48877" marT="678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92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8877" marR="48877" marT="678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kern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100% 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5109" marR="45109" marT="626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88%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5109" marR="45109" marT="626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32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5109" marR="45109" marT="626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99, 2 %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5109" marR="45109" marT="626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75,7%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5109" marR="45109" marT="626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30, 5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5109" marR="45109" marT="626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095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Английский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язык 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741" marR="44741" marT="621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</a:t>
                      </a: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741" marR="44741" marT="621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100%</a:t>
                      </a: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741" marR="44741" marT="621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100%</a:t>
                      </a: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741" marR="44741" marT="621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63</a:t>
                      </a:r>
                      <a:endParaRPr lang="ru-RU" sz="18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741" marR="44741" marT="621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99,8%</a:t>
                      </a: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741" marR="44741" marT="621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84,1% </a:t>
                      </a:r>
                      <a:endParaRPr lang="ru-RU" sz="18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741" marR="44741" marT="621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56,4 </a:t>
                      </a:r>
                      <a:endParaRPr lang="ru-RU" sz="18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741" marR="44741" marT="621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661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Обществознание 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741" marR="44741" marT="621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60</a:t>
                      </a: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741" marR="44741" marT="621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100%</a:t>
                      </a: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741" marR="44741" marT="621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63,3%</a:t>
                      </a: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741" marR="44741" marT="621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25,5</a:t>
                      </a: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741" marR="44741" marT="621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97,6%</a:t>
                      </a: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741" marR="44741" marT="621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50,3% </a:t>
                      </a:r>
                      <a:endParaRPr lang="ru-RU" sz="18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741" marR="44741" marT="621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24,5</a:t>
                      </a:r>
                      <a:endParaRPr lang="ru-RU" sz="18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741" marR="44741" marT="621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0101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Информатика 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741" marR="44741" marT="621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</a:t>
                      </a: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741" marR="44741" marT="621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100%</a:t>
                      </a: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741" marR="44741" marT="621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60%</a:t>
                      </a: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741" marR="44741" marT="621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12,9</a:t>
                      </a: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741" marR="44741" marT="621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99,4%</a:t>
                      </a: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741" marR="44741" marT="621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69,6% </a:t>
                      </a: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741" marR="44741" marT="621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14,3</a:t>
                      </a: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741" marR="44741" marT="621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42844" y="332654"/>
          <a:ext cx="8893652" cy="5365468"/>
        </p:xfrm>
        <a:graphic>
          <a:graphicData uri="http://schemas.openxmlformats.org/drawingml/2006/table">
            <a:tbl>
              <a:tblPr/>
              <a:tblGrid>
                <a:gridCol w="1099790"/>
                <a:gridCol w="747213"/>
                <a:gridCol w="993947"/>
                <a:gridCol w="1092782"/>
                <a:gridCol w="1188109"/>
                <a:gridCol w="1188109"/>
                <a:gridCol w="1291851"/>
                <a:gridCol w="1291851"/>
              </a:tblGrid>
              <a:tr h="64807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Предмет </a:t>
                      </a:r>
                      <a:endParaRPr lang="ru-RU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741" marR="44741" marT="621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Число участников </a:t>
                      </a:r>
                      <a:endParaRPr lang="ru-RU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741" marR="44741" marT="621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kern="12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Справляемость</a:t>
                      </a:r>
                      <a:r>
                        <a:rPr lang="ru-RU" sz="1100" b="1" kern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( школа № 56)</a:t>
                      </a:r>
                      <a:endParaRPr lang="ru-RU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741" marR="44741" marT="621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kern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Качество          (школа № 56)</a:t>
                      </a:r>
                      <a:endParaRPr lang="ru-RU" sz="11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741" marR="44741" marT="621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kern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Средний балл (школа № 56)</a:t>
                      </a:r>
                      <a:endParaRPr lang="ru-RU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741" marR="44741" marT="621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kern="120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Справляемость (Ярославская область)</a:t>
                      </a:r>
                      <a:endParaRPr lang="ru-RU" sz="11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741" marR="44741" marT="621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kern="120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Качество (Ярославская область)</a:t>
                      </a:r>
                      <a:endParaRPr lang="ru-RU" sz="11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741" marR="44741" marT="621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kern="120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Средний балл (Ярославская область)</a:t>
                      </a:r>
                      <a:endParaRPr lang="ru-RU" sz="11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741" marR="44741" marT="621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945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География 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741" marR="44741" marT="621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</a:t>
                      </a:r>
                      <a:endParaRPr lang="ru-RU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741" marR="44741" marT="621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100%</a:t>
                      </a:r>
                      <a:endParaRPr lang="ru-RU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741" marR="44741" marT="621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71,4 %</a:t>
                      </a:r>
                      <a:endParaRPr lang="ru-RU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741" marR="44741" marT="621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21,4</a:t>
                      </a:r>
                      <a:endParaRPr lang="ru-RU" sz="20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741" marR="44741" marT="621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97%</a:t>
                      </a:r>
                      <a:endParaRPr lang="ru-RU" sz="20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741" marR="44741" marT="621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57,9% </a:t>
                      </a:r>
                      <a:endParaRPr lang="ru-RU" sz="20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741" marR="44741" marT="621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20,9</a:t>
                      </a:r>
                      <a:endParaRPr lang="ru-RU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741" marR="44741" marT="621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197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Химия 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741" marR="44741" marT="621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30</a:t>
                      </a:r>
                      <a:endParaRPr lang="ru-RU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741" marR="44741" marT="621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100%</a:t>
                      </a:r>
                      <a:endParaRPr lang="ru-RU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741" marR="44741" marT="621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83%</a:t>
                      </a:r>
                      <a:endParaRPr lang="ru-RU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741" marR="44741" marT="621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25</a:t>
                      </a:r>
                      <a:endParaRPr lang="ru-RU" sz="20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741" marR="44741" marT="621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99,6%</a:t>
                      </a:r>
                      <a:endParaRPr lang="ru-RU" sz="20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741" marR="44741" marT="621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77,7% </a:t>
                      </a:r>
                      <a:endParaRPr lang="ru-RU" sz="20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741" marR="44741" marT="621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23,5 </a:t>
                      </a:r>
                      <a:endParaRPr lang="ru-RU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741" marR="44741" marT="621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945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Биология 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741" marR="44741" marT="621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35</a:t>
                      </a:r>
                      <a:endParaRPr lang="ru-RU" sz="20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741" marR="44741" marT="621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100%</a:t>
                      </a:r>
                      <a:endParaRPr lang="ru-RU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741" marR="44741" marT="621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51,4%</a:t>
                      </a:r>
                      <a:endParaRPr lang="ru-RU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741" marR="44741" marT="621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25,3</a:t>
                      </a:r>
                      <a:endParaRPr lang="ru-RU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741" marR="44741" marT="621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97,6%</a:t>
                      </a:r>
                      <a:endParaRPr lang="ru-RU" sz="2000" dirty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741" marR="44741" marT="621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42,7% </a:t>
                      </a:r>
                      <a:endParaRPr lang="ru-RU" sz="2000" dirty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741" marR="44741" marT="621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24,4</a:t>
                      </a:r>
                      <a:endParaRPr lang="ru-RU" sz="2000" dirty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741" marR="44741" marT="621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945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Физика 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741" marR="44741" marT="621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15</a:t>
                      </a:r>
                      <a:endParaRPr lang="ru-RU" sz="20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741" marR="44741" marT="621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100%</a:t>
                      </a:r>
                      <a:endParaRPr lang="ru-RU" sz="20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741" marR="44741" marT="621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60%</a:t>
                      </a:r>
                      <a:endParaRPr lang="ru-RU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741" marR="44741" marT="621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21,6</a:t>
                      </a:r>
                      <a:endParaRPr lang="ru-RU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741" marR="44741" marT="621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99,5%</a:t>
                      </a:r>
                      <a:endParaRPr lang="ru-RU" sz="2000" dirty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741" marR="44741" marT="621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55,6% </a:t>
                      </a:r>
                      <a:endParaRPr lang="ru-RU" sz="2000" dirty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741" marR="44741" marT="621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21,4</a:t>
                      </a:r>
                      <a:endParaRPr lang="ru-RU" sz="2000" dirty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741" marR="44741" marT="621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197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История 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741" marR="44741" marT="621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</a:t>
                      </a:r>
                      <a:endParaRPr lang="ru-RU" sz="20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741" marR="44741" marT="621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100%</a:t>
                      </a:r>
                      <a:endParaRPr lang="ru-RU" sz="20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741" marR="44741" marT="621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100%</a:t>
                      </a:r>
                      <a:endParaRPr lang="ru-RU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741" marR="44741" marT="621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34,2</a:t>
                      </a:r>
                      <a:endParaRPr lang="ru-RU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741" marR="44741" marT="621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98,6%</a:t>
                      </a:r>
                      <a:endParaRPr lang="ru-RU" sz="2000" dirty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741" marR="44741" marT="621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56,3% </a:t>
                      </a:r>
                      <a:endParaRPr lang="ru-RU" sz="2000" dirty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741" marR="44741" marT="621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25,7 </a:t>
                      </a:r>
                      <a:endParaRPr lang="ru-RU" sz="2000" dirty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741" marR="44741" marT="621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945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Литература 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741" marR="44741" marT="621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</a:t>
                      </a:r>
                      <a:endParaRPr lang="ru-RU" sz="20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741" marR="44741" marT="621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100%</a:t>
                      </a:r>
                      <a:endParaRPr lang="ru-RU" sz="20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741" marR="44741" marT="621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50%</a:t>
                      </a:r>
                      <a:endParaRPr lang="ru-RU" sz="20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741" marR="44741" marT="621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23</a:t>
                      </a:r>
                      <a:endParaRPr lang="ru-RU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741" marR="44741" marT="621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100%</a:t>
                      </a:r>
                      <a:endParaRPr lang="ru-RU" sz="2000" dirty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741" marR="44741" marT="621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81,9% </a:t>
                      </a:r>
                      <a:endParaRPr lang="ru-RU" sz="2000" dirty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741" marR="44741" marT="621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24,5</a:t>
                      </a:r>
                      <a:endParaRPr lang="ru-RU" sz="2000" dirty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741" marR="44741" marT="621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42852"/>
            <a:ext cx="8686800" cy="785818"/>
          </a:xfrm>
        </p:spPr>
        <p:txBody>
          <a:bodyPr/>
          <a:lstStyle/>
          <a:p>
            <a:pPr algn="ctr"/>
            <a:r>
              <a:rPr lang="ru-RU" dirty="0" smtClean="0"/>
              <a:t>Внеурочная деятельность</a:t>
            </a: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265010744"/>
              </p:ext>
            </p:extLst>
          </p:nvPr>
        </p:nvGraphicFramePr>
        <p:xfrm>
          <a:off x="71406" y="857233"/>
          <a:ext cx="9001188" cy="5737863"/>
        </p:xfrm>
        <a:graphic>
          <a:graphicData uri="http://schemas.openxmlformats.org/drawingml/2006/table">
            <a:tbl>
              <a:tblPr firstRow="1" bandCol="1">
                <a:tableStyleId>{7DF18680-E054-41AD-8BC1-D1AEF772440D}</a:tableStyleId>
              </a:tblPr>
              <a:tblGrid>
                <a:gridCol w="235745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23853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405197">
                  <a:extLst>
                    <a:ext uri="{9D8B030D-6E8A-4147-A177-3AD203B41FA5}">
                      <a16:colId xmlns:a16="http://schemas.microsoft.com/office/drawing/2014/main" xmlns="" val="3797801751"/>
                    </a:ext>
                  </a:extLst>
                </a:gridCol>
              </a:tblGrid>
              <a:tr h="1407827">
                <a:tc>
                  <a:txBody>
                    <a:bodyPr/>
                    <a:lstStyle/>
                    <a:p>
                      <a:pPr marL="3175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Направления внеурочной деятельности</a:t>
                      </a:r>
                      <a:endParaRPr lang="ru-RU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6562" marR="26562" marT="0" marB="0"/>
                </a:tc>
                <a:tc>
                  <a:txBody>
                    <a:bodyPr/>
                    <a:lstStyle/>
                    <a:p>
                      <a:pPr marL="92075" indent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Регулярные</a:t>
                      </a:r>
                      <a:r>
                        <a:rPr lang="ru-RU" sz="1800" b="1" kern="1200" baseline="0" dirty="0" smtClean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внеурочные занятия</a:t>
                      </a:r>
                      <a:endParaRPr lang="ru-RU" sz="1800" b="1" kern="1200" dirty="0">
                        <a:solidFill>
                          <a:schemeClr val="lt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26562" marR="26562" marT="0" marB="0"/>
                </a:tc>
                <a:tc>
                  <a:txBody>
                    <a:bodyPr/>
                    <a:lstStyle/>
                    <a:p>
                      <a:pPr marL="92075" indent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 smtClean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Количество учащихся 5-8:  </a:t>
                      </a:r>
                      <a:r>
                        <a:rPr lang="ru-RU" sz="2000" b="1" kern="1200" dirty="0" smtClean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413 чел</a:t>
                      </a:r>
                      <a:endParaRPr lang="ru-RU" sz="1200" b="1" kern="1200" dirty="0">
                        <a:solidFill>
                          <a:schemeClr val="lt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26562" marR="26562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71605">
                <a:tc>
                  <a:txBody>
                    <a:bodyPr/>
                    <a:lstStyle/>
                    <a:p>
                      <a:pPr marL="180975" indent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latin typeface="Arial" pitchFamily="34" charset="0"/>
                          <a:cs typeface="Arial" pitchFamily="34" charset="0"/>
                        </a:rPr>
                        <a:t>Духовно нравственное</a:t>
                      </a:r>
                      <a:endParaRPr lang="ru-RU" sz="1600" kern="120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26562" marR="26562" marT="0" marB="0"/>
                </a:tc>
                <a:tc>
                  <a:txBody>
                    <a:bodyPr/>
                    <a:lstStyle/>
                    <a:p>
                      <a:pPr marL="180975" indent="0" algn="l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Истории хранимые следы</a:t>
                      </a:r>
                      <a:endParaRPr lang="ru-RU" sz="1400" kern="120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26562" marR="26562" marT="0" marB="0"/>
                </a:tc>
                <a:tc>
                  <a:txBody>
                    <a:bodyPr/>
                    <a:lstStyle/>
                    <a:p>
                      <a:pPr marL="180975" indent="0" algn="l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100%</a:t>
                      </a:r>
                      <a:endParaRPr lang="ru-RU" sz="1400" kern="120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26562" marR="26562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50103">
                <a:tc>
                  <a:txBody>
                    <a:bodyPr/>
                    <a:lstStyle/>
                    <a:p>
                      <a:pPr marL="180975" indent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Социальное</a:t>
                      </a:r>
                      <a:endParaRPr lang="ru-RU" sz="1600" kern="120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26562" marR="26562" marT="0" marB="0"/>
                </a:tc>
                <a:tc>
                  <a:txBody>
                    <a:bodyPr/>
                    <a:lstStyle/>
                    <a:p>
                      <a:pPr marL="180975" indent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Дом. Дари добро</a:t>
                      </a:r>
                    </a:p>
                    <a:p>
                      <a:pPr marL="180975" indent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Волонтерское объединение «Инициатива»-8 чел</a:t>
                      </a:r>
                      <a:endParaRPr lang="ru-RU" sz="1400" kern="120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26562" marR="26562" marT="0" marB="0"/>
                </a:tc>
                <a:tc>
                  <a:txBody>
                    <a:bodyPr/>
                    <a:lstStyle/>
                    <a:p>
                      <a:pPr marL="180975" indent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100%</a:t>
                      </a:r>
                      <a:endParaRPr lang="ru-RU" sz="1400" kern="120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26562" marR="26562" marT="0" marB="0" anchor="ctr"/>
                </a:tc>
                <a:extLst>
                  <a:ext uri="{0D108BD9-81ED-4DB2-BD59-A6C34878D82A}">
                    <a16:rowId xmlns:a16="http://schemas.microsoft.com/office/drawing/2014/main" xmlns="" val="996200932"/>
                  </a:ext>
                </a:extLst>
              </a:tr>
              <a:tr h="1575361">
                <a:tc>
                  <a:txBody>
                    <a:bodyPr/>
                    <a:lstStyle/>
                    <a:p>
                      <a:pPr marL="180975" indent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Обще-интеллектуальное</a:t>
                      </a:r>
                      <a:endParaRPr lang="ru-RU" sz="1600" kern="120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26562" marR="26562" marT="0" marB="0"/>
                </a:tc>
                <a:tc>
                  <a:txBody>
                    <a:bodyPr/>
                    <a:lstStyle/>
                    <a:p>
                      <a:pPr marL="180975" indent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Клуб «Любители шахмат»- 49 чел</a:t>
                      </a:r>
                    </a:p>
                    <a:p>
                      <a:pPr marL="180975" indent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Эко-36 чел</a:t>
                      </a:r>
                    </a:p>
                    <a:p>
                      <a:pPr marL="180975" indent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Ступеньки к успеху: коррекционная работа-9 курсов-34 чел, л</a:t>
                      </a:r>
                      <a:r>
                        <a:rPr lang="ru-RU" sz="1400" kern="1200" baseline="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аборатория одаренности-2 курса-29 чел</a:t>
                      </a:r>
                    </a:p>
                    <a:p>
                      <a:pPr marL="180975" indent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ru-RU" sz="1400" kern="1200" baseline="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Кружок «Умный компьютер»-28 чел</a:t>
                      </a:r>
                    </a:p>
                    <a:p>
                      <a:pPr marL="180975" indent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ru-RU" sz="1400" kern="1200" baseline="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«Мой проект»-20 чел</a:t>
                      </a:r>
                    </a:p>
                    <a:p>
                      <a:pPr marL="180975" indent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ru-RU" sz="1400" kern="1200" baseline="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«Первые шаги в робототехнику» - 41 чел</a:t>
                      </a:r>
                      <a:endParaRPr lang="ru-RU" sz="1400" kern="120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26562" marR="26562" marT="0" marB="0"/>
                </a:tc>
                <a:tc>
                  <a:txBody>
                    <a:bodyPr/>
                    <a:lstStyle/>
                    <a:p>
                      <a:pPr marL="180975" indent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57%</a:t>
                      </a:r>
                      <a:endParaRPr lang="ru-RU" sz="1400" kern="120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26562" marR="26562" marT="0" marB="0" anchor="ctr"/>
                </a:tc>
                <a:extLst>
                  <a:ext uri="{0D108BD9-81ED-4DB2-BD59-A6C34878D82A}">
                    <a16:rowId xmlns:a16="http://schemas.microsoft.com/office/drawing/2014/main" xmlns="" val="283924318"/>
                  </a:ext>
                </a:extLst>
              </a:tr>
              <a:tr h="1532967">
                <a:tc>
                  <a:txBody>
                    <a:bodyPr/>
                    <a:lstStyle/>
                    <a:p>
                      <a:pPr marL="180975" indent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Общекультурное</a:t>
                      </a:r>
                      <a:endParaRPr lang="ru-RU" sz="1600" kern="120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26562" marR="26562" marT="0" marB="0"/>
                </a:tc>
                <a:tc>
                  <a:txBody>
                    <a:bodyPr/>
                    <a:lstStyle/>
                    <a:p>
                      <a:pPr marL="180975" indent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«Мастер на все руки»-10</a:t>
                      </a:r>
                    </a:p>
                    <a:p>
                      <a:pPr marL="180975" indent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Курс «Развитие познавательной и эмоционально-волевой сферы»-9 чел</a:t>
                      </a:r>
                    </a:p>
                    <a:p>
                      <a:pPr marL="180975" indent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«Мир логики»-9 чел</a:t>
                      </a:r>
                    </a:p>
                    <a:p>
                      <a:pPr marL="180975" indent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Студия</a:t>
                      </a:r>
                      <a:r>
                        <a:rPr lang="ru-RU" sz="1400" kern="1200" baseline="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«Играем в театр»-8 чел</a:t>
                      </a:r>
                    </a:p>
                    <a:p>
                      <a:pPr marL="180975" indent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Мастерская самосовершенствования «Я лидер»-37чел</a:t>
                      </a:r>
                    </a:p>
                    <a:p>
                      <a:pPr marL="180975" indent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Кружок по краеведению «Ярославский край»-29чел</a:t>
                      </a:r>
                      <a:endParaRPr lang="ru-RU" sz="1400" kern="120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26562" marR="26562" marT="0" marB="0"/>
                </a:tc>
                <a:tc>
                  <a:txBody>
                    <a:bodyPr/>
                    <a:lstStyle/>
                    <a:p>
                      <a:pPr marL="180975" indent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25%</a:t>
                      </a:r>
                      <a:endParaRPr lang="ru-RU" sz="1400" kern="120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26562" marR="26562" marT="0" marB="0" anchor="ctr"/>
                </a:tc>
                <a:extLst>
                  <a:ext uri="{0D108BD9-81ED-4DB2-BD59-A6C34878D82A}">
                    <a16:rowId xmlns:a16="http://schemas.microsoft.com/office/drawing/2014/main" xmlns="" val="1955560029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686800" cy="8382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Статистика несчастных </a:t>
            </a:r>
            <a:br>
              <a:rPr lang="ru-RU" dirty="0" smtClean="0"/>
            </a:br>
            <a:r>
              <a:rPr lang="ru-RU" dirty="0" smtClean="0"/>
              <a:t>случаев </a:t>
            </a:r>
            <a:br>
              <a:rPr lang="ru-RU" dirty="0" smtClean="0"/>
            </a:br>
            <a:r>
              <a:rPr lang="ru-RU" dirty="0" smtClean="0"/>
              <a:t>по годам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04800" y="1554163"/>
          <a:ext cx="8686800" cy="4525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5114940"/>
          </a:xfrm>
        </p:spPr>
        <p:txBody>
          <a:bodyPr>
            <a:noAutofit/>
          </a:bodyPr>
          <a:lstStyle/>
          <a:p>
            <a:pPr algn="ctr"/>
            <a:r>
              <a:rPr lang="ru-RU" sz="8000" dirty="0" smtClean="0"/>
              <a:t/>
            </a:r>
            <a:br>
              <a:rPr lang="ru-RU" sz="8000" dirty="0" smtClean="0"/>
            </a:br>
            <a:r>
              <a:rPr lang="ru-RU" sz="8000" dirty="0" smtClean="0"/>
              <a:t>Модернизация школьной среды</a:t>
            </a:r>
            <a:endParaRPr lang="ru-RU" sz="8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Эстетическое оформление </a:t>
            </a:r>
            <a:br>
              <a:rPr lang="ru-RU" dirty="0" smtClean="0"/>
            </a:br>
            <a:r>
              <a:rPr lang="ru-RU" dirty="0" smtClean="0"/>
              <a:t>литературной рекреации</a:t>
            </a:r>
            <a:endParaRPr lang="ru-RU" dirty="0"/>
          </a:p>
        </p:txBody>
      </p:sp>
      <p:pic>
        <p:nvPicPr>
          <p:cNvPr id="64514" name="Picture 2" descr="C:\Users\Канцелярия\Desktop\Image-1 (2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1464455"/>
            <a:ext cx="6429420" cy="4822065"/>
          </a:xfrm>
          <a:prstGeom prst="rect">
            <a:avLst/>
          </a:prstGeom>
          <a:noFill/>
          <a:ln w="38100" cmpd="thinThick">
            <a:solidFill>
              <a:schemeClr val="accent1">
                <a:lumMod val="75000"/>
              </a:schemeClr>
            </a:solidFill>
          </a:ln>
          <a:effectLst>
            <a:outerShdw blurRad="50800" dist="38100" dir="10800000" algn="r" rotWithShape="0">
              <a:schemeClr val="accent1">
                <a:lumMod val="75000"/>
                <a:alpha val="40000"/>
              </a:scheme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4267200" cy="161447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Эстетическое оформление математической рекреации</a:t>
            </a:r>
            <a:endParaRPr lang="ru-RU" dirty="0"/>
          </a:p>
        </p:txBody>
      </p:sp>
      <p:pic>
        <p:nvPicPr>
          <p:cNvPr id="65538" name="Picture 2" descr="C:\Users\Канцелярия\Desktop\Image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43372" y="214290"/>
            <a:ext cx="4833971" cy="3625477"/>
          </a:xfrm>
          <a:prstGeom prst="rect">
            <a:avLst/>
          </a:prstGeom>
          <a:noFill/>
          <a:ln w="38100" cmpd="thickThin">
            <a:solidFill>
              <a:schemeClr val="accent1">
                <a:lumMod val="75000"/>
              </a:schemeClr>
            </a:solidFill>
          </a:ln>
        </p:spPr>
      </p:pic>
      <p:pic>
        <p:nvPicPr>
          <p:cNvPr id="67586" name="Picture 2" descr="C:\Users\Канцелярия\Downloads\Image-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2643182"/>
            <a:ext cx="5429288" cy="4071966"/>
          </a:xfrm>
          <a:prstGeom prst="rect">
            <a:avLst/>
          </a:prstGeom>
          <a:noFill/>
          <a:ln w="38100" cmpd="thickThin">
            <a:solidFill>
              <a:schemeClr val="accent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Замена окон в кабинете технологии</a:t>
            </a:r>
            <a:endParaRPr lang="ru-RU" dirty="0"/>
          </a:p>
        </p:txBody>
      </p:sp>
      <p:pic>
        <p:nvPicPr>
          <p:cNvPr id="64514" name="Picture 2" descr="C:\Users\Канцелярия\Desktop\фото\IMG_29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1250141"/>
            <a:ext cx="6143668" cy="4607751"/>
          </a:xfrm>
          <a:prstGeom prst="rect">
            <a:avLst/>
          </a:prstGeom>
          <a:noFill/>
          <a:ln w="38100" cmpd="thickThin">
            <a:solidFill>
              <a:schemeClr val="accent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Ремонт в Туалете мальчиков 2 этаж</a:t>
            </a:r>
            <a:endParaRPr lang="ru-RU" dirty="0"/>
          </a:p>
        </p:txBody>
      </p:sp>
      <p:pic>
        <p:nvPicPr>
          <p:cNvPr id="64514" name="Picture 2" descr="C:\Users\Канцелярия\AppData\Local\Temp\IMG_2984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785918" y="2000240"/>
            <a:ext cx="5143536" cy="3857652"/>
          </a:xfrm>
          <a:prstGeom prst="rect">
            <a:avLst/>
          </a:prstGeom>
          <a:noFill/>
          <a:ln w="38100" cmpd="thickThin">
            <a:solidFill>
              <a:schemeClr val="accent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Замена отопительной системы и ограждения в спортивном зале</a:t>
            </a:r>
            <a:endParaRPr lang="ru-RU" dirty="0"/>
          </a:p>
        </p:txBody>
      </p:sp>
      <p:pic>
        <p:nvPicPr>
          <p:cNvPr id="64514" name="Picture 2" descr="C:\Users\Канцелярия\AppData\Local\Temp\IMG_298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1571612"/>
            <a:ext cx="6524671" cy="4893503"/>
          </a:xfrm>
          <a:prstGeom prst="rect">
            <a:avLst/>
          </a:prstGeom>
          <a:noFill/>
          <a:ln w="38100" cmpd="thickThin">
            <a:solidFill>
              <a:schemeClr val="accent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2852"/>
            <a:ext cx="8991600" cy="6526508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б) решение следующих задач: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-внедрение на уровнях основного общего и среднего общего образования новых методов обучения и воспитания, образовательных технологий,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-обеспечивающих освоение обучающимися базовых навыков и умений, повышение их мотивации к обучению и вовлеченности в образовательный процесс, а также обновление содержания и совершенствование методов обучения предметной области "Технология";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-формирование эффективной системы выявления, поддержки и развития способностей и талантов у детей и молодежи, основанной на принципах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-справедливости, всеобщности и направленной на самоопределение и профессиональную ориентацию всех обучающихся;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Ремонт потолка и стен лестницы</a:t>
            </a:r>
            <a:endParaRPr lang="ru-RU" dirty="0"/>
          </a:p>
        </p:txBody>
      </p:sp>
      <p:pic>
        <p:nvPicPr>
          <p:cNvPr id="65539" name="Picture 3" descr="C:\Users\Канцелярия\Desktop\фото\IMG_29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0430" y="1142984"/>
            <a:ext cx="5476881" cy="4107661"/>
          </a:xfrm>
          <a:prstGeom prst="rect">
            <a:avLst/>
          </a:prstGeom>
          <a:noFill/>
          <a:ln w="38100" cmpd="thickThin">
            <a:solidFill>
              <a:schemeClr val="accent1"/>
            </a:solidFill>
          </a:ln>
        </p:spPr>
      </p:pic>
      <p:pic>
        <p:nvPicPr>
          <p:cNvPr id="65538" name="Picture 2" descr="C:\Users\Канцелярия\Desktop\фото\IMG_293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2714620"/>
            <a:ext cx="5214974" cy="3911231"/>
          </a:xfrm>
          <a:prstGeom prst="rect">
            <a:avLst/>
          </a:prstGeom>
          <a:noFill/>
          <a:ln w="38100" cmpd="thickThin">
            <a:solidFill>
              <a:schemeClr val="accent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214290"/>
            <a:ext cx="8686800" cy="78581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Ремонт  кабинета № 17 классами 2Д и 3Г.</a:t>
            </a:r>
            <a:endParaRPr lang="ru-RU" dirty="0"/>
          </a:p>
        </p:txBody>
      </p:sp>
      <p:pic>
        <p:nvPicPr>
          <p:cNvPr id="66563" name="Picture 3" descr="C:\Users\Канцелярия\Desktop\фото\IMG_29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000108"/>
            <a:ext cx="4857784" cy="3643339"/>
          </a:xfrm>
          <a:prstGeom prst="rect">
            <a:avLst/>
          </a:prstGeom>
          <a:noFill/>
          <a:ln w="38100" cmpd="thickThin">
            <a:solidFill>
              <a:schemeClr val="accent1"/>
            </a:solidFill>
          </a:ln>
        </p:spPr>
      </p:pic>
      <p:pic>
        <p:nvPicPr>
          <p:cNvPr id="66562" name="Picture 2" descr="C:\Users\Канцелярия\Desktop\фото\IMG_293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9124" y="3071810"/>
            <a:ext cx="4571999" cy="3429000"/>
          </a:xfrm>
          <a:prstGeom prst="rect">
            <a:avLst/>
          </a:prstGeom>
          <a:noFill/>
          <a:ln w="38100" cmpd="thickThin">
            <a:solidFill>
              <a:schemeClr val="accent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214290"/>
            <a:ext cx="3338506" cy="1928826"/>
          </a:xfrm>
        </p:spPr>
        <p:txBody>
          <a:bodyPr>
            <a:normAutofit/>
          </a:bodyPr>
          <a:lstStyle/>
          <a:p>
            <a:r>
              <a:rPr lang="ru-RU" dirty="0" smtClean="0"/>
              <a:t>Замена кроватей</a:t>
            </a:r>
            <a:br>
              <a:rPr lang="ru-RU" dirty="0" smtClean="0"/>
            </a:br>
            <a:r>
              <a:rPr lang="ru-RU" dirty="0" smtClean="0"/>
              <a:t> в ГПД</a:t>
            </a:r>
            <a:endParaRPr lang="ru-RU" dirty="0"/>
          </a:p>
        </p:txBody>
      </p:sp>
      <p:pic>
        <p:nvPicPr>
          <p:cNvPr id="66563" name="Picture 3" descr="C:\Users\4982~1\AppData\Local\Temp\Rar$DRa9932.5953\IMG_29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2714620"/>
            <a:ext cx="5334005" cy="4000504"/>
          </a:xfrm>
          <a:prstGeom prst="rect">
            <a:avLst/>
          </a:prstGeom>
          <a:noFill/>
          <a:ln w="38100" cmpd="thickThin">
            <a:solidFill>
              <a:schemeClr val="accent1">
                <a:lumMod val="75000"/>
              </a:schemeClr>
            </a:solidFill>
          </a:ln>
        </p:spPr>
      </p:pic>
      <p:pic>
        <p:nvPicPr>
          <p:cNvPr id="66562" name="Picture 2" descr="C:\Users\4982~1\AppData\Local\Temp\Rar$DRa9932.4492\IMG_291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4810" y="571480"/>
            <a:ext cx="4762501" cy="3571876"/>
          </a:xfrm>
          <a:prstGeom prst="rect">
            <a:avLst/>
          </a:prstGeom>
          <a:noFill/>
          <a:ln w="38100" cmpd="thickThin">
            <a:solidFill>
              <a:schemeClr val="accent1">
                <a:lumMod val="7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- </a:t>
            </a:r>
            <a:r>
              <a:rPr lang="ru-RU" sz="4800" dirty="0" smtClean="0"/>
              <a:t>РЕМОНТ ЛЕСТНИЦ НА УЛИЦЕ, В ЦДО</a:t>
            </a:r>
          </a:p>
          <a:p>
            <a:r>
              <a:rPr lang="ru-RU" sz="4800" dirty="0" smtClean="0"/>
              <a:t>- РЕМОНТ КРЫШИ КОЗЫРЬКА</a:t>
            </a:r>
          </a:p>
          <a:p>
            <a:r>
              <a:rPr lang="ru-RU" sz="4800" dirty="0" smtClean="0"/>
              <a:t>ЗАМЕНА ОГРАЖДЕНИЯ ВОКРУГ ШКОЛЫ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5114940"/>
          </a:xfrm>
        </p:spPr>
        <p:txBody>
          <a:bodyPr>
            <a:normAutofit fontScale="90000"/>
          </a:bodyPr>
          <a:lstStyle/>
          <a:p>
            <a:r>
              <a:rPr lang="ru-RU" dirty="0" err="1" smtClean="0"/>
              <a:t>нашИ</a:t>
            </a:r>
            <a:r>
              <a:rPr lang="ru-RU" dirty="0" smtClean="0"/>
              <a:t> ПЛАНЫ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1. установка пластиковых окон</a:t>
            </a:r>
            <a:br>
              <a:rPr lang="ru-RU" dirty="0" smtClean="0"/>
            </a:br>
            <a:r>
              <a:rPr lang="ru-RU" dirty="0" smtClean="0"/>
              <a:t>2. Ремонт спортивного зала</a:t>
            </a:r>
            <a:br>
              <a:rPr lang="ru-RU" dirty="0" smtClean="0"/>
            </a:br>
            <a:r>
              <a:rPr lang="ru-RU" dirty="0" smtClean="0"/>
              <a:t>3. бегущая строка в холле первого этажа</a:t>
            </a:r>
            <a:br>
              <a:rPr lang="ru-RU" dirty="0" smtClean="0"/>
            </a:br>
            <a:r>
              <a:rPr lang="ru-RU" dirty="0" smtClean="0"/>
              <a:t>4. </a:t>
            </a:r>
            <a:r>
              <a:rPr lang="ru-RU" dirty="0" err="1" smtClean="0"/>
              <a:t>буккроссинг</a:t>
            </a:r>
            <a:r>
              <a:rPr lang="ru-RU" dirty="0" smtClean="0"/>
              <a:t> (</a:t>
            </a:r>
            <a:r>
              <a:rPr lang="ru-RU" dirty="0" err="1" smtClean="0"/>
              <a:t>книговорот</a:t>
            </a:r>
            <a:r>
              <a:rPr lang="ru-RU" dirty="0" smtClean="0"/>
              <a:t>)</a:t>
            </a:r>
            <a:br>
              <a:rPr lang="ru-RU" dirty="0" smtClean="0"/>
            </a:br>
            <a:r>
              <a:rPr lang="ru-RU" dirty="0" smtClean="0"/>
              <a:t>5. Доска почёта</a:t>
            </a:r>
            <a:br>
              <a:rPr lang="ru-RU" dirty="0" smtClean="0"/>
            </a:br>
            <a:r>
              <a:rPr lang="ru-RU" dirty="0" smtClean="0"/>
              <a:t>6. школьное радио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214554"/>
            <a:ext cx="8686800" cy="838200"/>
          </a:xfrm>
        </p:spPr>
        <p:txBody>
          <a:bodyPr>
            <a:noAutofit/>
          </a:bodyPr>
          <a:lstStyle/>
          <a:p>
            <a:r>
              <a:rPr lang="ru-RU" sz="5400" dirty="0" smtClean="0"/>
              <a:t>Спасибо за внимание!!!</a:t>
            </a:r>
            <a:endParaRPr lang="ru-RU" sz="5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 fontScale="40000" lnSpcReduction="20000"/>
          </a:bodyPr>
          <a:lstStyle/>
          <a:p>
            <a:pPr marL="0">
              <a:lnSpc>
                <a:spcPct val="120000"/>
              </a:lnSpc>
              <a:spcBef>
                <a:spcPts val="0"/>
              </a:spcBef>
              <a:buNone/>
            </a:pPr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  <a:p>
            <a:pPr marL="0">
              <a:lnSpc>
                <a:spcPct val="120000"/>
              </a:lnSpc>
              <a:spcBef>
                <a:spcPts val="0"/>
              </a:spcBef>
              <a:buNone/>
            </a:pPr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  <a:p>
            <a:pPr marL="0">
              <a:lnSpc>
                <a:spcPct val="120000"/>
              </a:lnSpc>
              <a:spcBef>
                <a:spcPts val="0"/>
              </a:spcBef>
              <a:buNone/>
            </a:pPr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  <a:p>
            <a:pPr marL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5900" dirty="0" smtClean="0">
                <a:latin typeface="Times New Roman" pitchFamily="18" charset="0"/>
                <a:cs typeface="Times New Roman" pitchFamily="18" charset="0"/>
              </a:rPr>
              <a:t>создание условий для раннего развития детей в возрасте до трех лет, реализация программы психолого-педагогической, методической и консультативной помощи родителям детей, получающих дошкольное образование в семье;</a:t>
            </a:r>
          </a:p>
          <a:p>
            <a:pPr marL="0">
              <a:lnSpc>
                <a:spcPct val="120000"/>
              </a:lnSpc>
              <a:spcBef>
                <a:spcPts val="0"/>
              </a:spcBef>
              <a:buNone/>
            </a:pPr>
            <a:endParaRPr lang="ru-RU" sz="800" dirty="0" smtClean="0">
              <a:latin typeface="Times New Roman" pitchFamily="18" charset="0"/>
              <a:cs typeface="Times New Roman" pitchFamily="18" charset="0"/>
            </a:endParaRPr>
          </a:p>
          <a:p>
            <a:pPr marL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5900" dirty="0" smtClean="0">
                <a:latin typeface="Times New Roman" pitchFamily="18" charset="0"/>
                <a:cs typeface="Times New Roman" pitchFamily="18" charset="0"/>
              </a:rPr>
              <a:t>-создание современной и безопасной цифровой образовательной среды, обеспечивающей высокое качество и доступность образования всех видов и уровней;</a:t>
            </a:r>
          </a:p>
          <a:p>
            <a:pPr marL="0">
              <a:lnSpc>
                <a:spcPct val="120000"/>
              </a:lnSpc>
              <a:spcBef>
                <a:spcPts val="0"/>
              </a:spcBef>
              <a:buNone/>
            </a:pPr>
            <a:endParaRPr lang="ru-RU" sz="800" dirty="0" smtClean="0">
              <a:latin typeface="Times New Roman" pitchFamily="18" charset="0"/>
              <a:cs typeface="Times New Roman" pitchFamily="18" charset="0"/>
            </a:endParaRPr>
          </a:p>
          <a:p>
            <a:pPr marL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5900" dirty="0" smtClean="0">
                <a:latin typeface="Times New Roman" pitchFamily="18" charset="0"/>
                <a:cs typeface="Times New Roman" pitchFamily="18" charset="0"/>
              </a:rPr>
              <a:t>-внедрение национальной системы профессионального роста педагогических работников, охватывающей не менее 50 процентов учителей общеобразовательных организаций;</a:t>
            </a:r>
          </a:p>
          <a:p>
            <a:pPr marL="0">
              <a:lnSpc>
                <a:spcPct val="120000"/>
              </a:lnSpc>
              <a:spcBef>
                <a:spcPts val="0"/>
              </a:spcBef>
              <a:buNone/>
            </a:pPr>
            <a:endParaRPr lang="ru-RU" sz="1900" dirty="0" smtClean="0">
              <a:latin typeface="Times New Roman" pitchFamily="18" charset="0"/>
              <a:cs typeface="Times New Roman" pitchFamily="18" charset="0"/>
            </a:endParaRPr>
          </a:p>
          <a:p>
            <a:pPr marL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5900" dirty="0" smtClean="0">
                <a:latin typeface="Times New Roman" pitchFamily="18" charset="0"/>
                <a:cs typeface="Times New Roman" pitchFamily="18" charset="0"/>
              </a:rPr>
              <a:t>-модернизация профессионального образования, в том числе посредством внедрения адаптивных, практико-ориентированных и гибких образовательных программ;</a:t>
            </a:r>
          </a:p>
          <a:p>
            <a:endParaRPr lang="ru-RU" sz="51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2852"/>
            <a:ext cx="8991600" cy="6715148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-формирование системы непрерывного обновления работающими гражданами своих профессиональных знаний и приобретения ими новых профессиональных навыков, включая овладение компетенциями в области цифровой экономики всеми желающими;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-формирование системы профессиональных конкурсов в целях предоставления гражданам возможностей для профессионального и карьерного роста;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-создание условий для развития наставничества, поддержки общественных инициатив и проектов, в том числе в сфере добровольчества (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волонтерства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pPr>
              <a:buNone/>
            </a:pPr>
            <a:endParaRPr lang="ru-RU" sz="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-увеличение не менее чем в два раза количества иностранных граждан, обучающихся в образовательных организациях высшего образования и научных организациях, а также реализация комплекса мер по трудоустройству лучших из них в Российской Федерации.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84" name="Picture 4" descr="https://versiya.info/uploads/posts/2017-11/1511445233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00760" y="285728"/>
            <a:ext cx="2980670" cy="207994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О.Ю. Васильева министр просвещения </a:t>
            </a:r>
            <a:endParaRPr lang="ru-RU" sz="2000" dirty="0"/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ru-RU" sz="2800" dirty="0" smtClean="0"/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Важные ориентиры:</a:t>
            </a:r>
          </a:p>
          <a:p>
            <a:pPr>
              <a:buFont typeface="Wingdings" pitchFamily="2" charset="2"/>
              <a:buChar char="ü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Решение задач по созданию условий для раннего развития детей в возрасте до 3х лет</a:t>
            </a:r>
          </a:p>
          <a:p>
            <a:pPr>
              <a:buFont typeface="Wingdings" pitchFamily="2" charset="2"/>
              <a:buChar char="ü"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Внедрение новых методов обучения </a:t>
            </a:r>
          </a:p>
          <a:p>
            <a:pPr>
              <a:buFont typeface="Wingdings" pitchFamily="2" charset="2"/>
              <a:buChar char="ü"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Создание современной безопасной цифровой среды</a:t>
            </a:r>
          </a:p>
          <a:p>
            <a:pPr>
              <a:buNone/>
            </a:pP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s://versiya.info/uploads/posts/2017-11/1511445233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72264" y="285728"/>
            <a:ext cx="2409166" cy="168114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071546"/>
            <a:ext cx="8686800" cy="5008579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endParaRPr lang="ru-RU" dirty="0" smtClean="0"/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Выявление способностей и талантов</a:t>
            </a:r>
          </a:p>
          <a:p>
            <a:pPr>
              <a:buFont typeface="Wingdings" pitchFamily="2" charset="2"/>
              <a:buChar char="ü"/>
            </a:pPr>
            <a:endParaRPr lang="ru-RU" dirty="0" smtClean="0"/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Самоопределение детей </a:t>
            </a:r>
          </a:p>
          <a:p>
            <a:pPr>
              <a:buFont typeface="Wingdings" pitchFamily="2" charset="2"/>
              <a:buChar char="ü"/>
            </a:pPr>
            <a:endParaRPr lang="ru-RU" dirty="0" smtClean="0"/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Профориентация </a:t>
            </a:r>
          </a:p>
          <a:p>
            <a:pPr>
              <a:buFont typeface="Wingdings" pitchFamily="2" charset="2"/>
              <a:buChar char="ü"/>
            </a:pPr>
            <a:endParaRPr lang="ru-RU" dirty="0" smtClean="0"/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Организация систем педагогического образования и повышения квалификации педагогов</a:t>
            </a:r>
          </a:p>
          <a:p>
            <a:pPr>
              <a:buFont typeface="Wingdings" pitchFamily="2" charset="2"/>
              <a:buChar char="ü"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984</TotalTime>
  <Words>2232</Words>
  <Application>Microsoft Office PowerPoint</Application>
  <PresentationFormat>Экран (4:3)</PresentationFormat>
  <Paragraphs>748</Paragraphs>
  <Slides>55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55</vt:i4>
      </vt:variant>
    </vt:vector>
  </HeadingPairs>
  <TitlesOfParts>
    <vt:vector size="57" baseType="lpstr">
      <vt:lpstr>Трек</vt:lpstr>
      <vt:lpstr>Worksheet</vt:lpstr>
      <vt:lpstr>Слайд 1</vt:lpstr>
      <vt:lpstr>Слайд 2</vt:lpstr>
      <vt:lpstr>Указ президента  РФ  «о национальных целях и стратегических задачах развития РФ  на период до 2024 г. » </vt:lpstr>
      <vt:lpstr>5. Правительству Российской Федерации при разработке национального проекта в сфере образования исходить из того, что в 2024 году необходимо обеспечить: </vt:lpstr>
      <vt:lpstr>Слайд 5</vt:lpstr>
      <vt:lpstr>Слайд 6</vt:lpstr>
      <vt:lpstr>Слайд 7</vt:lpstr>
      <vt:lpstr>О.Ю. Васильева министр просвещения </vt:lpstr>
      <vt:lpstr>Слайд 9</vt:lpstr>
      <vt:lpstr>ЧТО НОВОГО ЖДЕТ ШКОЛУ. </vt:lpstr>
      <vt:lpstr>Итоги  2017-2018 учебного года</vt:lpstr>
      <vt:lpstr>Участие школы в мероприятиях различного уровня в 2017-2018 учебном году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 Результаты Всероссийских проверочных работ</vt:lpstr>
      <vt:lpstr>Сравнение Результатов  по русскому языку </vt:lpstr>
      <vt:lpstr>Сравнение результатов  по математике</vt:lpstr>
      <vt:lpstr>Сравнение результатов по Биологии</vt:lpstr>
      <vt:lpstr>Сравнение результатов по Истории</vt:lpstr>
      <vt:lpstr>Результаты по предметам  в 5 классах</vt:lpstr>
      <vt:lpstr>Результаты Всероссийских проверочных работ</vt:lpstr>
      <vt:lpstr>Предмет: Математика</vt:lpstr>
      <vt:lpstr>Предмет: Русский язык</vt:lpstr>
      <vt:lpstr>Предмет: Окружающий мир</vt:lpstr>
      <vt:lpstr>Результаты по предметам  в 4 классах</vt:lpstr>
      <vt:lpstr>Результаты ЕГЭ- 2018</vt:lpstr>
      <vt:lpstr>Процент обучающихся справившихся с ЕГЭ  в 2014-2018 гг</vt:lpstr>
      <vt:lpstr>Слайд 34</vt:lpstr>
      <vt:lpstr>Сравнение среднего балла  ЕГЭ – 2018  </vt:lpstr>
      <vt:lpstr>Сравнение относительного среднего балла в кластере по Ярославской области</vt:lpstr>
      <vt:lpstr>Лучшие результаты ЕГЭ-2018</vt:lpstr>
      <vt:lpstr>Поступление выпускников  11 класса</vt:lpstr>
      <vt:lpstr>РЕЗУЛЬТАТЫ ГИА 9 - 2018</vt:lpstr>
      <vt:lpstr>Итоги ГИА-9 по предметам 2017-2018 г. </vt:lpstr>
      <vt:lpstr>Слайд 41</vt:lpstr>
      <vt:lpstr>Внеурочная деятельность</vt:lpstr>
      <vt:lpstr>Статистика несчастных  случаев  по годам</vt:lpstr>
      <vt:lpstr> Модернизация школьной среды</vt:lpstr>
      <vt:lpstr>Эстетическое оформление  литературной рекреации</vt:lpstr>
      <vt:lpstr>Эстетическое оформление математической рекреации</vt:lpstr>
      <vt:lpstr>Замена окон в кабинете технологии</vt:lpstr>
      <vt:lpstr>Ремонт в Туалете мальчиков 2 этаж</vt:lpstr>
      <vt:lpstr>Замена отопительной системы и ограждения в спортивном зале</vt:lpstr>
      <vt:lpstr>Ремонт потолка и стен лестницы</vt:lpstr>
      <vt:lpstr>Ремонт  кабинета № 17 классами 2Д и 3Г.</vt:lpstr>
      <vt:lpstr>Замена кроватей  в ГПД</vt:lpstr>
      <vt:lpstr>Слайд 53</vt:lpstr>
      <vt:lpstr>нашИ ПЛАНЫ  1. установка пластиковых окон 2. Ремонт спортивного зала 3. бегущая строка в холле первого этажа 4. буккроссинг (книговорот) 5. Доска почёта 6. школьное радио </vt:lpstr>
      <vt:lpstr>Спасибо за внимание!!!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Публичный доклад</dc:title>
  <dc:creator>Канцелярия</dc:creator>
  <cp:lastModifiedBy>Пользователь Windows</cp:lastModifiedBy>
  <cp:revision>103</cp:revision>
  <dcterms:created xsi:type="dcterms:W3CDTF">2017-12-11T07:57:59Z</dcterms:created>
  <dcterms:modified xsi:type="dcterms:W3CDTF">2019-01-10T05:34:07Z</dcterms:modified>
</cp:coreProperties>
</file>