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223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56\Documents\&#1052;&#1086;&#1080;%20&#1076;&#1086;&#1082;&#1091;&#1084;&#1077;&#1085;&#1090;&#1099;\&#1057;&#1040;&#1052;&#1054;&#1054;&#1062;&#1045;&#1053;&#1050;&#1040;%20%20&#1054;&#1059;\&#1057;&#1072;&#1084;&#1086;&#1086;&#1073;&#1089;&#1083;&#1077;&#1076;&#1086;&#1074;&#1072;&#1085;&#1080;&#1077;%202016-2017\&#1055;&#1088;&#1080;&#1083;&#1086;&#1078;&#1077;&#1085;&#1080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56\Documents\&#1052;&#1086;&#1080;%20&#1076;&#1086;&#1082;&#1091;&#1084;&#1077;&#1085;&#1090;&#1099;\&#1057;&#1040;&#1052;&#1054;&#1054;&#1062;&#1045;&#1053;&#1050;&#1040;%20%20&#1054;&#1059;\&#1057;&#1072;&#1084;&#1086;&#1086;&#1073;&#1089;&#1083;&#1077;&#1076;&#1086;&#1074;&#1072;&#1085;&#1080;&#1077;%202016-2017\&#1055;&#1088;&#1080;&#1083;&#1086;&#1078;&#1077;&#1085;&#1080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56\Documents\&#1052;&#1086;&#1080;%20&#1076;&#1086;&#1082;&#1091;&#1084;&#1077;&#1085;&#1090;&#1099;\&#1057;&#1040;&#1052;&#1054;&#1054;&#1062;&#1045;&#1053;&#1050;&#1040;%20%20&#1054;&#1059;\&#1057;&#1072;&#1084;&#1086;&#1086;&#1073;&#1089;&#1083;&#1077;&#1076;&#1086;&#1074;&#1072;&#1085;&#1080;&#1077;%202016-2017\&#1055;&#1088;&#1080;&#1083;&#1086;&#1078;&#1077;&#1085;&#1080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56\Documents\&#1052;&#1086;&#1080;%20&#1076;&#1086;&#1082;&#1091;&#1084;&#1077;&#1085;&#1090;&#1099;\&#1057;&#1040;&#1052;&#1054;&#1054;&#1062;&#1045;&#1053;&#1050;&#1040;%20%20&#1054;&#1059;\&#1057;&#1072;&#1084;&#1086;&#1086;&#1073;&#1089;&#1083;&#1077;&#1076;&#1086;&#1074;&#1072;&#1085;&#1080;&#1077;%202016-2017\&#1055;&#1088;&#1080;&#1083;&#1086;&#1078;&#1077;&#1085;&#1080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56\Documents\&#1052;&#1086;&#1080;%20&#1076;&#1086;&#1082;&#1091;&#1084;&#1077;&#1085;&#1090;&#1099;\&#1057;&#1040;&#1052;&#1054;&#1054;&#1062;&#1045;&#1053;&#1050;&#1040;%20%20&#1054;&#1059;\&#1057;&#1072;&#1084;&#1086;&#1086;&#1073;&#1089;&#1083;&#1077;&#1076;&#1086;&#1074;&#1072;&#1085;&#1080;&#1077;%202016-2017\&#1055;&#1088;&#1080;&#1083;&#1086;&#1078;&#1077;&#1085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выпускников 11 классов, сдававших ЕГЭ в 2016-2017 уч.г.</a:t>
            </a:r>
          </a:p>
        </c:rich>
      </c:tx>
      <c:spPr>
        <a:solidFill>
          <a:schemeClr val="bg1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7936601677026509"/>
          <c:y val="0.17107821353183017"/>
          <c:w val="0.80269812299575005"/>
          <c:h val="0.8066222207749584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3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'Средний балл ГИА и ЕГЭ по ЯО'!$A$5:$A$15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Математика Б</c:v>
                </c:pt>
                <c:pt idx="5">
                  <c:v>Математика П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Биология</c:v>
                </c:pt>
                <c:pt idx="10">
                  <c:v>Французский язык</c:v>
                </c:pt>
              </c:strCache>
            </c:strRef>
          </c:cat>
          <c:val>
            <c:numRef>
              <c:f>'Средний балл ГИА и ЕГЭ по ЯО'!$B$5:$B$15</c:f>
              <c:numCache>
                <c:formatCode>General</c:formatCode>
                <c:ptCount val="11"/>
                <c:pt idx="0">
                  <c:v>22</c:v>
                </c:pt>
                <c:pt idx="1">
                  <c:v>1</c:v>
                </c:pt>
                <c:pt idx="2">
                  <c:v>2</c:v>
                </c:pt>
                <c:pt idx="3">
                  <c:v>9</c:v>
                </c:pt>
                <c:pt idx="4">
                  <c:v>22</c:v>
                </c:pt>
                <c:pt idx="5">
                  <c:v>15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10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gapWidth val="182"/>
        <c:axId val="95481856"/>
        <c:axId val="95483392"/>
      </c:barChart>
      <c:catAx>
        <c:axId val="9548185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5483392"/>
        <c:crosses val="autoZero"/>
        <c:auto val="1"/>
        <c:lblAlgn val="ctr"/>
        <c:lblOffset val="100"/>
      </c:catAx>
      <c:valAx>
        <c:axId val="954833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548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балл ЕГЭ по предметам </a:t>
            </a:r>
            <a:r>
              <a:rPr lang="ru-RU" sz="23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2016-2017 </a:t>
            </a:r>
            <a:r>
              <a:rPr lang="ru-RU" sz="23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(школа №56 и  </a:t>
            </a:r>
            <a:r>
              <a:rPr lang="ru-RU" sz="2300" b="1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область) </a:t>
            </a:r>
            <a:endParaRPr lang="ru-RU" sz="23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4503937007874045E-2"/>
          <c:y val="0.1740740740740741"/>
          <c:w val="0.87945997375328233"/>
          <c:h val="0.49574242382159556"/>
        </c:manualLayout>
      </c:layout>
      <c:lineChart>
        <c:grouping val="standard"/>
        <c:ser>
          <c:idx val="0"/>
          <c:order val="0"/>
          <c:tx>
            <c:strRef>
              <c:f>'Средний балл ГИА и ЕГЭ по ЯО'!$C$4</c:f>
              <c:strCache>
                <c:ptCount val="1"/>
                <c:pt idx="0">
                  <c:v>ЯО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29221347331851E-2"/>
                  <c:y val="5.790500145815111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500000000000006E-2"/>
                  <c:y val="5.671296296296303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249999999999946E-2"/>
                  <c:y val="-7.29166666666668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736111111111133E-2"/>
                  <c:y val="5.20833333333335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2222222222222396E-2"/>
                  <c:y val="-2.662037037037046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2205391233832531E-2"/>
                  <c:y val="5.20833859369162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7916666666666816E-2"/>
                  <c:y val="5.208333333333351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88745220141739E-2"/>
                  <c:y val="-8.45770924442743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500000000000193E-2"/>
                  <c:y val="5.67129629629629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583333333333331E-2"/>
                  <c:y val="5.671296296296292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8678915135608088E-4"/>
                  <c:y val="5.208333333333359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'Средний балл ГИА и ЕГЭ по ЯО'!$A$5:$A$15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Математика Б</c:v>
                </c:pt>
                <c:pt idx="5">
                  <c:v>Математика П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Биология</c:v>
                </c:pt>
                <c:pt idx="10">
                  <c:v>Французский язык</c:v>
                </c:pt>
              </c:strCache>
            </c:strRef>
          </c:cat>
          <c:val>
            <c:numRef>
              <c:f>'Средний балл ГИА и ЕГЭ по ЯО'!$C$5:$C$15</c:f>
              <c:numCache>
                <c:formatCode>General</c:formatCode>
                <c:ptCount val="11"/>
                <c:pt idx="0">
                  <c:v>71.900000000000006</c:v>
                </c:pt>
                <c:pt idx="1">
                  <c:v>60</c:v>
                </c:pt>
                <c:pt idx="2">
                  <c:v>57.7</c:v>
                </c:pt>
                <c:pt idx="3">
                  <c:v>59.4</c:v>
                </c:pt>
                <c:pt idx="4">
                  <c:v>4</c:v>
                </c:pt>
                <c:pt idx="5">
                  <c:v>47.4</c:v>
                </c:pt>
                <c:pt idx="6">
                  <c:v>64.8</c:v>
                </c:pt>
                <c:pt idx="7">
                  <c:v>53.8</c:v>
                </c:pt>
                <c:pt idx="8">
                  <c:v>56</c:v>
                </c:pt>
                <c:pt idx="9">
                  <c:v>56.1</c:v>
                </c:pt>
                <c:pt idx="10">
                  <c:v>73.099999999999994</c:v>
                </c:pt>
              </c:numCache>
            </c:numRef>
          </c:val>
        </c:ser>
        <c:ser>
          <c:idx val="1"/>
          <c:order val="1"/>
          <c:tx>
            <c:strRef>
              <c:f>'Средний балл ГИА и ЕГЭ по ЯО'!$D$4</c:f>
              <c:strCache>
                <c:ptCount val="1"/>
                <c:pt idx="0">
                  <c:v>Школа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611111111111261E-2"/>
                  <c:y val="-6.246536891221931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500000000000006E-2"/>
                  <c:y val="-7.291666666666682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500000000000006E-2"/>
                  <c:y val="5.208333333333355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6812666588802651E-2"/>
                  <c:y val="-0.1241235191039381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5833333333333622E-2"/>
                  <c:y val="-5.902777777777778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6388888888888878E-2"/>
                  <c:y val="6.13425925925925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0277777777777767E-2"/>
                  <c:y val="-6.365740740740741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611111111111334E-2"/>
                  <c:y val="-6.828703703703713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'Средний балл ГИА и ЕГЭ по ЯО'!$A$5:$A$15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Математика Б</c:v>
                </c:pt>
                <c:pt idx="5">
                  <c:v>Математика П</c:v>
                </c:pt>
                <c:pt idx="6">
                  <c:v>Информатика</c:v>
                </c:pt>
                <c:pt idx="7">
                  <c:v>Физика</c:v>
                </c:pt>
                <c:pt idx="8">
                  <c:v>Химия</c:v>
                </c:pt>
                <c:pt idx="9">
                  <c:v>Биология</c:v>
                </c:pt>
                <c:pt idx="10">
                  <c:v>Французский язык</c:v>
                </c:pt>
              </c:strCache>
            </c:strRef>
          </c:cat>
          <c:val>
            <c:numRef>
              <c:f>'Средний балл ГИА и ЕГЭ по ЯО'!$D$5:$D$15</c:f>
              <c:numCache>
                <c:formatCode>General</c:formatCode>
                <c:ptCount val="11"/>
                <c:pt idx="0">
                  <c:v>76</c:v>
                </c:pt>
                <c:pt idx="1">
                  <c:v>66</c:v>
                </c:pt>
                <c:pt idx="2">
                  <c:v>50</c:v>
                </c:pt>
                <c:pt idx="3">
                  <c:v>68.3</c:v>
                </c:pt>
                <c:pt idx="4">
                  <c:v>4.7300000000000004</c:v>
                </c:pt>
                <c:pt idx="5">
                  <c:v>56</c:v>
                </c:pt>
                <c:pt idx="6">
                  <c:v>75.8</c:v>
                </c:pt>
                <c:pt idx="7">
                  <c:v>58</c:v>
                </c:pt>
                <c:pt idx="8">
                  <c:v>64</c:v>
                </c:pt>
                <c:pt idx="9">
                  <c:v>62</c:v>
                </c:pt>
                <c:pt idx="10">
                  <c:v>91</c:v>
                </c:pt>
              </c:numCache>
            </c:numRef>
          </c:val>
        </c:ser>
        <c:dLbls>
          <c:showVal val="1"/>
        </c:dLbls>
        <c:marker val="1"/>
        <c:axId val="98167424"/>
        <c:axId val="98836864"/>
      </c:lineChart>
      <c:catAx>
        <c:axId val="98167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836864"/>
        <c:crosses val="autoZero"/>
        <c:auto val="1"/>
        <c:lblAlgn val="ctr"/>
        <c:lblOffset val="100"/>
      </c:catAx>
      <c:valAx>
        <c:axId val="988368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81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12773403324588"/>
          <c:y val="0.90812605417579861"/>
          <c:w val="0.53196675415573047"/>
          <c:h val="6.40960979083136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accent2">
          <a:lumMod val="50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Справляемость выпускников 9 классов с ГИА  (2016-2017уч.г.)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'Средний балл ГИА и ЕГЭ по ЯО'!$E$20</c:f>
              <c:strCache>
                <c:ptCount val="1"/>
                <c:pt idx="0">
                  <c:v>ЯО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'Средний балл ГИА и ЕГЭ по ЯО'!$A$21:$A$31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Математика </c:v>
                </c:pt>
                <c:pt idx="5">
                  <c:v>Информатика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География </c:v>
                </c:pt>
                <c:pt idx="10">
                  <c:v>Английский язык</c:v>
                </c:pt>
              </c:strCache>
            </c:strRef>
          </c:cat>
          <c:val>
            <c:numRef>
              <c:f>'Средний балл ГИА и ЕГЭ по ЯО'!$E$21:$E$31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99.1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'Средний балл ГИА и ЕГЭ по ЯО'!$F$20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'Средний балл ГИА и ЕГЭ по ЯО'!$A$21:$A$31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Математика </c:v>
                </c:pt>
                <c:pt idx="5">
                  <c:v>Информатика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География </c:v>
                </c:pt>
                <c:pt idx="10">
                  <c:v>Английский язык</c:v>
                </c:pt>
              </c:strCache>
            </c:strRef>
          </c:cat>
          <c:val>
            <c:numRef>
              <c:f>'Средний балл ГИА и ЕГЭ по ЯО'!$F$21:$F$31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98.63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</c:ser>
        <c:gapWidth val="219"/>
        <c:overlap val="-27"/>
        <c:axId val="98890880"/>
        <c:axId val="98892416"/>
      </c:barChart>
      <c:catAx>
        <c:axId val="98890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8892416"/>
        <c:crosses val="autoZero"/>
        <c:auto val="1"/>
        <c:lblAlgn val="ctr"/>
        <c:lblOffset val="100"/>
      </c:catAx>
      <c:valAx>
        <c:axId val="988924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89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45621570031032"/>
          <c:y val="0.93253308933214518"/>
          <c:w val="0.31403994955176051"/>
          <c:h val="5.53225047404221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 w="12700" cap="flat" cmpd="sng" algn="ctr">
      <a:solidFill>
        <a:sysClr val="windowText" lastClr="000000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выпускников</a:t>
            </a:r>
            <a:r>
              <a:rPr lang="ru-RU" sz="2400" b="1" baseline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классов, сдававших ГИА в 2016-2017 учебном году</a:t>
            </a:r>
            <a:endParaRPr lang="ru-RU" sz="24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2090803553401978"/>
          <c:y val="2.9250451424289697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2356430956864243"/>
          <c:y val="0.14869133858864195"/>
          <c:w val="0.75683910239792962"/>
          <c:h val="0.8272583033703326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92D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'Средний балл ГИА и ЕГЭ по ЯО'!$A$21:$A$31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Математика </c:v>
                </c:pt>
                <c:pt idx="5">
                  <c:v>Информатика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География </c:v>
                </c:pt>
                <c:pt idx="10">
                  <c:v>Английский язык</c:v>
                </c:pt>
              </c:strCache>
            </c:strRef>
          </c:cat>
          <c:val>
            <c:numRef>
              <c:f>'Средний балл ГИА и ЕГЭ по ЯО'!$B$21:$B$31</c:f>
              <c:numCache>
                <c:formatCode>General</c:formatCode>
                <c:ptCount val="11"/>
                <c:pt idx="0">
                  <c:v>73</c:v>
                </c:pt>
                <c:pt idx="1">
                  <c:v>1</c:v>
                </c:pt>
                <c:pt idx="2">
                  <c:v>3</c:v>
                </c:pt>
                <c:pt idx="3">
                  <c:v>40</c:v>
                </c:pt>
                <c:pt idx="4">
                  <c:v>73</c:v>
                </c:pt>
                <c:pt idx="5">
                  <c:v>12</c:v>
                </c:pt>
                <c:pt idx="6">
                  <c:v>11</c:v>
                </c:pt>
                <c:pt idx="7">
                  <c:v>31</c:v>
                </c:pt>
                <c:pt idx="8">
                  <c:v>18</c:v>
                </c:pt>
                <c:pt idx="9">
                  <c:v>18</c:v>
                </c:pt>
                <c:pt idx="10">
                  <c:v>2</c:v>
                </c:pt>
              </c:numCache>
            </c:numRef>
          </c:val>
        </c:ser>
        <c:dLbls>
          <c:showVal val="1"/>
        </c:dLbls>
        <c:gapWidth val="182"/>
        <c:axId val="100120064"/>
        <c:axId val="100121600"/>
      </c:barChart>
      <c:catAx>
        <c:axId val="1001200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121600"/>
        <c:crosses val="autoZero"/>
        <c:auto val="1"/>
        <c:lblAlgn val="ctr"/>
        <c:lblOffset val="100"/>
      </c:catAx>
      <c:valAx>
        <c:axId val="10012160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012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выпускников 9 классов, сдавших ГИА на "4" и "5"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dPt>
            <c:idx val="3"/>
            <c:spPr>
              <a:solidFill>
                <a:srgbClr val="416F45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6"/>
              </a:solidFill>
              <a:ln>
                <a:solidFill>
                  <a:srgbClr val="00B050"/>
                </a:solidFill>
              </a:ln>
              <a:effectLst/>
            </c:spPr>
          </c:dPt>
          <c:dPt>
            <c:idx val="7"/>
            <c:spPr>
              <a:solidFill>
                <a:srgbClr val="20961A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8AAF01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8AAF01"/>
              </a:solidFill>
              <a:ln>
                <a:solidFill>
                  <a:srgbClr val="00B050"/>
                </a:solidFill>
              </a:ln>
              <a:effectLst/>
            </c:spPr>
          </c:dPt>
          <c:dLbls>
            <c:dLbl>
              <c:idx val="3"/>
              <c:spPr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7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8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9"/>
              <c:layout>
                <c:manualLayout>
                  <c:x val="-4.3501903208266954E-3"/>
                  <c:y val="0"/>
                </c:manualLayout>
              </c:layout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'Средний балл ГИА и ЕГЭ по ЯО'!$A$21:$A$31</c:f>
              <c:strCache>
                <c:ptCount val="11"/>
                <c:pt idx="0">
                  <c:v>Русский язык</c:v>
                </c:pt>
                <c:pt idx="1">
                  <c:v>Литература</c:v>
                </c:pt>
                <c:pt idx="2">
                  <c:v>История</c:v>
                </c:pt>
                <c:pt idx="3">
                  <c:v>Обществознание</c:v>
                </c:pt>
                <c:pt idx="4">
                  <c:v>Математика </c:v>
                </c:pt>
                <c:pt idx="5">
                  <c:v>Информатика</c:v>
                </c:pt>
                <c:pt idx="6">
                  <c:v>Физика</c:v>
                </c:pt>
                <c:pt idx="7">
                  <c:v>Химия</c:v>
                </c:pt>
                <c:pt idx="8">
                  <c:v>Биология</c:v>
                </c:pt>
                <c:pt idx="9">
                  <c:v>География </c:v>
                </c:pt>
                <c:pt idx="10">
                  <c:v>Английский язык</c:v>
                </c:pt>
              </c:strCache>
            </c:strRef>
          </c:cat>
          <c:val>
            <c:numRef>
              <c:f>'Средний балл ГИА и ЕГЭ по ЯО'!$D$21:$D$31</c:f>
              <c:numCache>
                <c:formatCode>General</c:formatCode>
                <c:ptCount val="11"/>
                <c:pt idx="0">
                  <c:v>83.56</c:v>
                </c:pt>
                <c:pt idx="1">
                  <c:v>100</c:v>
                </c:pt>
                <c:pt idx="2">
                  <c:v>25</c:v>
                </c:pt>
                <c:pt idx="3">
                  <c:v>67.5</c:v>
                </c:pt>
                <c:pt idx="4">
                  <c:v>58.9</c:v>
                </c:pt>
                <c:pt idx="5">
                  <c:v>91.7</c:v>
                </c:pt>
                <c:pt idx="6">
                  <c:v>72.7</c:v>
                </c:pt>
                <c:pt idx="7">
                  <c:v>87.1</c:v>
                </c:pt>
                <c:pt idx="8">
                  <c:v>55.6</c:v>
                </c:pt>
                <c:pt idx="9">
                  <c:v>77.8</c:v>
                </c:pt>
                <c:pt idx="10">
                  <c:v>100</c:v>
                </c:pt>
              </c:numCache>
            </c:numRef>
          </c:val>
        </c:ser>
        <c:dLbls>
          <c:showVal val="1"/>
        </c:dLbls>
        <c:gapWidth val="182"/>
        <c:axId val="100313728"/>
        <c:axId val="100327808"/>
      </c:barChart>
      <c:catAx>
        <c:axId val="10031372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0327808"/>
        <c:crosses val="autoZero"/>
        <c:auto val="1"/>
        <c:lblAlgn val="ctr"/>
        <c:lblOffset val="100"/>
      </c:catAx>
      <c:valAx>
        <c:axId val="1003278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0031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35163"/>
            <a:ext cx="8229600" cy="4389437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6AD3-FAEF-494F-9DB5-2705D3C4FE8E}" type="datetimeFigureOut">
              <a:rPr lang="ru-RU"/>
              <a:pPr>
                <a:defRPr/>
              </a:pPr>
              <a:t>19.12.2017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9899-F1C1-4B71-85B9-AC738D390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фото 1"/>
          <p:cNvPicPr>
            <a:picLocks noChangeAspect="1" noChangeArrowheads="1"/>
          </p:cNvPicPr>
          <p:nvPr/>
        </p:nvPicPr>
        <p:blipFill>
          <a:blip r:embed="rId2" cstate="print"/>
          <a:srcRect l="8585" r="4475" b="15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1071563" y="642938"/>
            <a:ext cx="3875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Медалисты</a:t>
            </a:r>
          </a:p>
        </p:txBody>
      </p:sp>
      <p:graphicFrame>
        <p:nvGraphicFramePr>
          <p:cNvPr id="2050" name="Диаграмма 2"/>
          <p:cNvGraphicFramePr>
            <a:graphicFrameLocks/>
          </p:cNvGraphicFramePr>
          <p:nvPr/>
        </p:nvGraphicFramePr>
        <p:xfrm>
          <a:off x="342900" y="1360488"/>
          <a:ext cx="8624888" cy="4500562"/>
        </p:xfrm>
        <a:graphic>
          <a:graphicData uri="http://schemas.openxmlformats.org/presentationml/2006/ole">
            <p:oleObj spid="_x0000_s2050" name="Worksheet" r:id="rId3" imgW="8686684" imgH="453381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68" y="785794"/>
            <a:ext cx="52864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Похвальные листы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Начальная школа  - 14 человек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Основная школа – 4 человека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Аттестаты с отличием в 9 классах </a:t>
            </a:r>
            <a:r>
              <a:rPr lang="ru-RU" sz="3200" dirty="0" smtClean="0"/>
              <a:t>–</a:t>
            </a:r>
          </a:p>
          <a:p>
            <a:r>
              <a:rPr lang="ru-RU" sz="3200" dirty="0" smtClean="0"/>
              <a:t> 3 человека</a:t>
            </a:r>
          </a:p>
          <a:p>
            <a:endParaRPr lang="ru-RU" sz="3200" dirty="0"/>
          </a:p>
        </p:txBody>
      </p:sp>
      <p:pic>
        <p:nvPicPr>
          <p:cNvPr id="4100" name="Picture 4" descr="http://chou-school59.ru/d/961171/d/1408960950_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727464" cy="3857628"/>
          </a:xfrm>
          <a:prstGeom prst="rect">
            <a:avLst/>
          </a:prstGeom>
          <a:noFill/>
        </p:spPr>
      </p:pic>
      <p:pic>
        <p:nvPicPr>
          <p:cNvPr id="4102" name="Picture 6" descr="http://www.playcast.ru/uploads/2016/08/30/197445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4104" name="Picture 8" descr="http://www.playcast.ru/uploads/2016/08/30/197445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Поступление выпускников 11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07249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Поступили в вуз – 21 человек (95%)</a:t>
            </a:r>
          </a:p>
          <a:p>
            <a:pPr>
              <a:buNone/>
            </a:pPr>
            <a:r>
              <a:rPr lang="ru-RU" dirty="0" smtClean="0"/>
              <a:t>Не поступили – 1 человек (5%)</a:t>
            </a:r>
          </a:p>
          <a:p>
            <a:pPr>
              <a:buNone/>
            </a:pPr>
            <a:r>
              <a:rPr lang="ru-RU" dirty="0" smtClean="0"/>
              <a:t>Обучаться платно – </a:t>
            </a:r>
          </a:p>
          <a:p>
            <a:pPr>
              <a:buNone/>
            </a:pPr>
            <a:r>
              <a:rPr lang="ru-RU" dirty="0" smtClean="0"/>
              <a:t>		4 человека (18%),</a:t>
            </a:r>
          </a:p>
          <a:p>
            <a:pPr>
              <a:buNone/>
            </a:pPr>
            <a:r>
              <a:rPr lang="ru-RU" dirty="0" smtClean="0"/>
              <a:t>  на бюджетной основе – </a:t>
            </a:r>
          </a:p>
          <a:p>
            <a:pPr>
              <a:buNone/>
            </a:pPr>
            <a:r>
              <a:rPr lang="ru-RU" dirty="0" smtClean="0"/>
              <a:t>			17 человек (77%)</a:t>
            </a:r>
          </a:p>
          <a:p>
            <a:pPr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3078" name="Picture 6" descr="http://www.playcast.ru/uploads/2016/08/30/197445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3084" name="Picture 12" descr="http://www.playcast.ru/uploads/2016/08/30/197445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3086" name="Picture 14" descr="http://detsad-kitty.ru/uploads/posts/2014-08/1408961006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411791"/>
            <a:ext cx="3143272" cy="4446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9366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</a:rPr>
              <a:t>Процент обучающихся справившихся с ЕГЭ 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в 2016-2017 </a:t>
            </a:r>
            <a:r>
              <a:rPr lang="ru-RU" sz="2400" b="1" dirty="0" err="1" smtClean="0">
                <a:latin typeface="Times New Roman" pitchFamily="18" charset="0"/>
              </a:rPr>
              <a:t>гг</a:t>
            </a:r>
            <a:endParaRPr lang="ru-RU" sz="2400" b="1" dirty="0" smtClean="0">
              <a:latin typeface="Times New Roman" pitchFamily="18" charset="0"/>
            </a:endParaRPr>
          </a:p>
        </p:txBody>
      </p:sp>
      <p:graphicFrame>
        <p:nvGraphicFramePr>
          <p:cNvPr id="60549" name="Group 32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1123302265"/>
              </p:ext>
            </p:extLst>
          </p:nvPr>
        </p:nvGraphicFramePr>
        <p:xfrm>
          <a:off x="285720" y="1142984"/>
          <a:ext cx="8643997" cy="5514375"/>
        </p:xfrm>
        <a:graphic>
          <a:graphicData uri="http://schemas.openxmlformats.org/drawingml/2006/table">
            <a:tbl>
              <a:tblPr/>
              <a:tblGrid>
                <a:gridCol w="1375951"/>
                <a:gridCol w="1456999"/>
                <a:gridCol w="1167578"/>
                <a:gridCol w="1428760"/>
                <a:gridCol w="1500198"/>
                <a:gridCol w="1714511"/>
              </a:tblGrid>
              <a:tr h="87699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  <a:tr h="44741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  <a:tr h="54225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(95%)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(84%)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(93%)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  <a:tr h="44741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  <a:tr h="44593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  <a:tr h="44741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  <a:tr h="518766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  <a:tr h="44593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  <a:tr h="44741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  <a:tr h="44741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  <a:tr h="44741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Английский яз.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75">
                        <a:alpha val="4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375" name="Line 662"/>
          <p:cNvSpPr>
            <a:spLocks noChangeShapeType="1"/>
          </p:cNvSpPr>
          <p:nvPr/>
        </p:nvSpPr>
        <p:spPr bwMode="auto">
          <a:xfrm>
            <a:off x="35639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6" name="Line 667"/>
          <p:cNvSpPr>
            <a:spLocks noChangeShapeType="1"/>
          </p:cNvSpPr>
          <p:nvPr/>
        </p:nvSpPr>
        <p:spPr bwMode="auto">
          <a:xfrm>
            <a:off x="35639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7" name="Line 668"/>
          <p:cNvSpPr>
            <a:spLocks noChangeShapeType="1"/>
          </p:cNvSpPr>
          <p:nvPr/>
        </p:nvSpPr>
        <p:spPr bwMode="auto">
          <a:xfrm>
            <a:off x="359568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8" name="Line 673"/>
          <p:cNvSpPr>
            <a:spLocks noChangeShapeType="1"/>
          </p:cNvSpPr>
          <p:nvPr/>
        </p:nvSpPr>
        <p:spPr bwMode="auto">
          <a:xfrm>
            <a:off x="359568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79" name="Line 679"/>
          <p:cNvSpPr>
            <a:spLocks noChangeShapeType="1"/>
          </p:cNvSpPr>
          <p:nvPr/>
        </p:nvSpPr>
        <p:spPr bwMode="auto">
          <a:xfrm>
            <a:off x="52784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0" name="Line 682"/>
          <p:cNvSpPr>
            <a:spLocks noChangeShapeType="1"/>
          </p:cNvSpPr>
          <p:nvPr/>
        </p:nvSpPr>
        <p:spPr bwMode="auto">
          <a:xfrm>
            <a:off x="5278438" y="-43275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1" name="Line 690"/>
          <p:cNvSpPr>
            <a:spLocks noChangeShapeType="1"/>
          </p:cNvSpPr>
          <p:nvPr/>
        </p:nvSpPr>
        <p:spPr bwMode="auto">
          <a:xfrm>
            <a:off x="35639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2" name="Line 697"/>
          <p:cNvSpPr>
            <a:spLocks noChangeShapeType="1"/>
          </p:cNvSpPr>
          <p:nvPr/>
        </p:nvSpPr>
        <p:spPr bwMode="auto">
          <a:xfrm>
            <a:off x="35639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3" name="Line 698"/>
          <p:cNvSpPr>
            <a:spLocks noChangeShapeType="1"/>
          </p:cNvSpPr>
          <p:nvPr/>
        </p:nvSpPr>
        <p:spPr bwMode="auto">
          <a:xfrm>
            <a:off x="359568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4" name="Line 705"/>
          <p:cNvSpPr>
            <a:spLocks noChangeShapeType="1"/>
          </p:cNvSpPr>
          <p:nvPr/>
        </p:nvSpPr>
        <p:spPr bwMode="auto">
          <a:xfrm>
            <a:off x="359568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5" name="Line 715"/>
          <p:cNvSpPr>
            <a:spLocks noChangeShapeType="1"/>
          </p:cNvSpPr>
          <p:nvPr/>
        </p:nvSpPr>
        <p:spPr bwMode="auto">
          <a:xfrm>
            <a:off x="52784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6" name="Line 718"/>
          <p:cNvSpPr>
            <a:spLocks noChangeShapeType="1"/>
          </p:cNvSpPr>
          <p:nvPr/>
        </p:nvSpPr>
        <p:spPr bwMode="auto">
          <a:xfrm>
            <a:off x="5278438" y="-4083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7" name="Line 726"/>
          <p:cNvSpPr>
            <a:spLocks noChangeShapeType="1"/>
          </p:cNvSpPr>
          <p:nvPr/>
        </p:nvSpPr>
        <p:spPr bwMode="auto">
          <a:xfrm>
            <a:off x="35639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8" name="Line 733"/>
          <p:cNvSpPr>
            <a:spLocks noChangeShapeType="1"/>
          </p:cNvSpPr>
          <p:nvPr/>
        </p:nvSpPr>
        <p:spPr bwMode="auto">
          <a:xfrm>
            <a:off x="35639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89" name="Line 734"/>
          <p:cNvSpPr>
            <a:spLocks noChangeShapeType="1"/>
          </p:cNvSpPr>
          <p:nvPr/>
        </p:nvSpPr>
        <p:spPr bwMode="auto">
          <a:xfrm>
            <a:off x="359568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0" name="Line 741"/>
          <p:cNvSpPr>
            <a:spLocks noChangeShapeType="1"/>
          </p:cNvSpPr>
          <p:nvPr/>
        </p:nvSpPr>
        <p:spPr bwMode="auto">
          <a:xfrm>
            <a:off x="359568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" name="Line 751"/>
          <p:cNvSpPr>
            <a:spLocks noChangeShapeType="1"/>
          </p:cNvSpPr>
          <p:nvPr/>
        </p:nvSpPr>
        <p:spPr bwMode="auto">
          <a:xfrm>
            <a:off x="52784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2" name="Line 754"/>
          <p:cNvSpPr>
            <a:spLocks noChangeShapeType="1"/>
          </p:cNvSpPr>
          <p:nvPr/>
        </p:nvSpPr>
        <p:spPr bwMode="auto">
          <a:xfrm>
            <a:off x="5278438" y="-3808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3" name="Line 762"/>
          <p:cNvSpPr>
            <a:spLocks noChangeShapeType="1"/>
          </p:cNvSpPr>
          <p:nvPr/>
        </p:nvSpPr>
        <p:spPr bwMode="auto">
          <a:xfrm>
            <a:off x="35639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4" name="Line 769"/>
          <p:cNvSpPr>
            <a:spLocks noChangeShapeType="1"/>
          </p:cNvSpPr>
          <p:nvPr/>
        </p:nvSpPr>
        <p:spPr bwMode="auto">
          <a:xfrm>
            <a:off x="35639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5" name="Line 770"/>
          <p:cNvSpPr>
            <a:spLocks noChangeShapeType="1"/>
          </p:cNvSpPr>
          <p:nvPr/>
        </p:nvSpPr>
        <p:spPr bwMode="auto">
          <a:xfrm>
            <a:off x="359568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6" name="Line 777"/>
          <p:cNvSpPr>
            <a:spLocks noChangeShapeType="1"/>
          </p:cNvSpPr>
          <p:nvPr/>
        </p:nvSpPr>
        <p:spPr bwMode="auto">
          <a:xfrm>
            <a:off x="359568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7" name="Line 787"/>
          <p:cNvSpPr>
            <a:spLocks noChangeShapeType="1"/>
          </p:cNvSpPr>
          <p:nvPr/>
        </p:nvSpPr>
        <p:spPr bwMode="auto">
          <a:xfrm>
            <a:off x="52784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8" name="Line 790"/>
          <p:cNvSpPr>
            <a:spLocks noChangeShapeType="1"/>
          </p:cNvSpPr>
          <p:nvPr/>
        </p:nvSpPr>
        <p:spPr bwMode="auto">
          <a:xfrm>
            <a:off x="5278438" y="-353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9" name="Line 798"/>
          <p:cNvSpPr>
            <a:spLocks noChangeShapeType="1"/>
          </p:cNvSpPr>
          <p:nvPr/>
        </p:nvSpPr>
        <p:spPr bwMode="auto">
          <a:xfrm>
            <a:off x="35639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0" name="Line 805"/>
          <p:cNvSpPr>
            <a:spLocks noChangeShapeType="1"/>
          </p:cNvSpPr>
          <p:nvPr/>
        </p:nvSpPr>
        <p:spPr bwMode="auto">
          <a:xfrm>
            <a:off x="35639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1" name="Line 806"/>
          <p:cNvSpPr>
            <a:spLocks noChangeShapeType="1"/>
          </p:cNvSpPr>
          <p:nvPr/>
        </p:nvSpPr>
        <p:spPr bwMode="auto">
          <a:xfrm>
            <a:off x="359568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2" name="Line 813"/>
          <p:cNvSpPr>
            <a:spLocks noChangeShapeType="1"/>
          </p:cNvSpPr>
          <p:nvPr/>
        </p:nvSpPr>
        <p:spPr bwMode="auto">
          <a:xfrm>
            <a:off x="359568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3" name="Line 823"/>
          <p:cNvSpPr>
            <a:spLocks noChangeShapeType="1"/>
          </p:cNvSpPr>
          <p:nvPr/>
        </p:nvSpPr>
        <p:spPr bwMode="auto">
          <a:xfrm>
            <a:off x="52784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4" name="Line 826"/>
          <p:cNvSpPr>
            <a:spLocks noChangeShapeType="1"/>
          </p:cNvSpPr>
          <p:nvPr/>
        </p:nvSpPr>
        <p:spPr bwMode="auto">
          <a:xfrm>
            <a:off x="5278438" y="-32591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5" name="Line 834"/>
          <p:cNvSpPr>
            <a:spLocks noChangeShapeType="1"/>
          </p:cNvSpPr>
          <p:nvPr/>
        </p:nvSpPr>
        <p:spPr bwMode="auto">
          <a:xfrm>
            <a:off x="35639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6" name="Line 841"/>
          <p:cNvSpPr>
            <a:spLocks noChangeShapeType="1"/>
          </p:cNvSpPr>
          <p:nvPr/>
        </p:nvSpPr>
        <p:spPr bwMode="auto">
          <a:xfrm>
            <a:off x="35639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7" name="Line 842"/>
          <p:cNvSpPr>
            <a:spLocks noChangeShapeType="1"/>
          </p:cNvSpPr>
          <p:nvPr/>
        </p:nvSpPr>
        <p:spPr bwMode="auto">
          <a:xfrm>
            <a:off x="359568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8" name="Line 849"/>
          <p:cNvSpPr>
            <a:spLocks noChangeShapeType="1"/>
          </p:cNvSpPr>
          <p:nvPr/>
        </p:nvSpPr>
        <p:spPr bwMode="auto">
          <a:xfrm>
            <a:off x="359568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09" name="Line 859"/>
          <p:cNvSpPr>
            <a:spLocks noChangeShapeType="1"/>
          </p:cNvSpPr>
          <p:nvPr/>
        </p:nvSpPr>
        <p:spPr bwMode="auto">
          <a:xfrm>
            <a:off x="52784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0" name="Line 862"/>
          <p:cNvSpPr>
            <a:spLocks noChangeShapeType="1"/>
          </p:cNvSpPr>
          <p:nvPr/>
        </p:nvSpPr>
        <p:spPr bwMode="auto">
          <a:xfrm>
            <a:off x="5278438" y="-298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1" name="Line 870"/>
          <p:cNvSpPr>
            <a:spLocks noChangeShapeType="1"/>
          </p:cNvSpPr>
          <p:nvPr/>
        </p:nvSpPr>
        <p:spPr bwMode="auto">
          <a:xfrm>
            <a:off x="35639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2" name="Line 877"/>
          <p:cNvSpPr>
            <a:spLocks noChangeShapeType="1"/>
          </p:cNvSpPr>
          <p:nvPr/>
        </p:nvSpPr>
        <p:spPr bwMode="auto">
          <a:xfrm>
            <a:off x="35639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3" name="Line 878"/>
          <p:cNvSpPr>
            <a:spLocks noChangeShapeType="1"/>
          </p:cNvSpPr>
          <p:nvPr/>
        </p:nvSpPr>
        <p:spPr bwMode="auto">
          <a:xfrm>
            <a:off x="359568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4" name="Line 885"/>
          <p:cNvSpPr>
            <a:spLocks noChangeShapeType="1"/>
          </p:cNvSpPr>
          <p:nvPr/>
        </p:nvSpPr>
        <p:spPr bwMode="auto">
          <a:xfrm>
            <a:off x="359568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5" name="Line 894"/>
          <p:cNvSpPr>
            <a:spLocks noChangeShapeType="1"/>
          </p:cNvSpPr>
          <p:nvPr/>
        </p:nvSpPr>
        <p:spPr bwMode="auto">
          <a:xfrm>
            <a:off x="52784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6" name="Line 897"/>
          <p:cNvSpPr>
            <a:spLocks noChangeShapeType="1"/>
          </p:cNvSpPr>
          <p:nvPr/>
        </p:nvSpPr>
        <p:spPr bwMode="auto">
          <a:xfrm>
            <a:off x="5278438" y="-2709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7" name="Line 905"/>
          <p:cNvSpPr>
            <a:spLocks noChangeShapeType="1"/>
          </p:cNvSpPr>
          <p:nvPr/>
        </p:nvSpPr>
        <p:spPr bwMode="auto">
          <a:xfrm>
            <a:off x="35639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8" name="Line 912"/>
          <p:cNvSpPr>
            <a:spLocks noChangeShapeType="1"/>
          </p:cNvSpPr>
          <p:nvPr/>
        </p:nvSpPr>
        <p:spPr bwMode="auto">
          <a:xfrm>
            <a:off x="35639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19" name="Line 913"/>
          <p:cNvSpPr>
            <a:spLocks noChangeShapeType="1"/>
          </p:cNvSpPr>
          <p:nvPr/>
        </p:nvSpPr>
        <p:spPr bwMode="auto">
          <a:xfrm>
            <a:off x="359568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20" name="Line 920"/>
          <p:cNvSpPr>
            <a:spLocks noChangeShapeType="1"/>
          </p:cNvSpPr>
          <p:nvPr/>
        </p:nvSpPr>
        <p:spPr bwMode="auto">
          <a:xfrm>
            <a:off x="359568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21" name="Line 929"/>
          <p:cNvSpPr>
            <a:spLocks noChangeShapeType="1"/>
          </p:cNvSpPr>
          <p:nvPr/>
        </p:nvSpPr>
        <p:spPr bwMode="auto">
          <a:xfrm>
            <a:off x="52784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422" name="Line 932"/>
          <p:cNvSpPr>
            <a:spLocks noChangeShapeType="1"/>
          </p:cNvSpPr>
          <p:nvPr/>
        </p:nvSpPr>
        <p:spPr bwMode="auto">
          <a:xfrm>
            <a:off x="5278438" y="-24352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4352520"/>
              </p:ext>
            </p:extLst>
          </p:nvPr>
        </p:nvGraphicFramePr>
        <p:xfrm>
          <a:off x="323528" y="332656"/>
          <a:ext cx="8496944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1810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8068144"/>
              </p:ext>
            </p:extLst>
          </p:nvPr>
        </p:nvGraphicFramePr>
        <p:xfrm>
          <a:off x="395536" y="332656"/>
          <a:ext cx="842493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65235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onstantia" pitchFamily="18" charset="0"/>
              </a:rPr>
              <a:t>Лучшие результаты ЕГЭ-2017</a:t>
            </a:r>
            <a:endParaRPr lang="ru-RU" sz="32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357298"/>
            <a:ext cx="764386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Русский язык </a:t>
            </a:r>
          </a:p>
          <a:p>
            <a:r>
              <a:rPr lang="ru-RU" sz="2400" dirty="0" smtClean="0">
                <a:latin typeface="Constantia" pitchFamily="18" charset="0"/>
              </a:rPr>
              <a:t>98 баллов – 1 чел. </a:t>
            </a:r>
          </a:p>
          <a:p>
            <a:r>
              <a:rPr lang="ru-RU" sz="2400" dirty="0" smtClean="0">
                <a:latin typeface="Constantia" pitchFamily="18" charset="0"/>
              </a:rPr>
              <a:t>96 баллов - 1 чел. </a:t>
            </a:r>
          </a:p>
          <a:p>
            <a:r>
              <a:rPr lang="ru-RU" sz="2400" dirty="0" smtClean="0">
                <a:latin typeface="Constantia" pitchFamily="18" charset="0"/>
              </a:rPr>
              <a:t>93 балла - 1 чел. </a:t>
            </a:r>
          </a:p>
          <a:p>
            <a:r>
              <a:rPr lang="ru-RU" sz="2400" dirty="0" smtClean="0">
                <a:latin typeface="Constantia" pitchFamily="18" charset="0"/>
              </a:rPr>
              <a:t>91 балл – 1 чел. </a:t>
            </a:r>
          </a:p>
          <a:p>
            <a:r>
              <a:rPr lang="ru-RU" sz="2400" dirty="0" smtClean="0">
                <a:latin typeface="Constantia" pitchFamily="18" charset="0"/>
              </a:rPr>
              <a:t>91 балл – 1 чел. </a:t>
            </a:r>
          </a:p>
          <a:p>
            <a:endParaRPr lang="ru-RU" sz="1000" dirty="0" smtClean="0"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Информатика и ИКТ</a:t>
            </a:r>
          </a:p>
          <a:p>
            <a:r>
              <a:rPr lang="ru-RU" sz="2400" dirty="0" smtClean="0">
                <a:latin typeface="Constantia" pitchFamily="18" charset="0"/>
              </a:rPr>
              <a:t>94 балла – 1 чел. </a:t>
            </a:r>
          </a:p>
          <a:p>
            <a:endParaRPr lang="ru-RU" sz="1000" dirty="0" smtClean="0"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Обществознание</a:t>
            </a:r>
          </a:p>
          <a:p>
            <a:r>
              <a:rPr lang="ru-RU" sz="2400" dirty="0" smtClean="0">
                <a:latin typeface="Constantia" pitchFamily="18" charset="0"/>
              </a:rPr>
              <a:t>92 балла – 1 чел. </a:t>
            </a:r>
          </a:p>
          <a:p>
            <a:endParaRPr lang="ru-RU" sz="1000" dirty="0" smtClean="0">
              <a:latin typeface="Constantia" pitchFamily="18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Французский язык</a:t>
            </a:r>
          </a:p>
          <a:p>
            <a:r>
              <a:rPr lang="ru-RU" sz="2400" dirty="0" smtClean="0">
                <a:latin typeface="Constantia" pitchFamily="18" charset="0"/>
              </a:rPr>
              <a:t>91 балл – 1 чел. </a:t>
            </a:r>
            <a:endParaRPr lang="ru-RU" sz="24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634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/>
              <a:t>За 2016-2017 учебный год достигнуты следующие результаты: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 городских школ Ярославской области школа №56 занимает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место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результатам сдачи ЕГЭ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Рейтинг школы по всем предметам (кроме истории) 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в кластере 4 группы и Ярославской области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процент качества по всем предметам ГИА в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классах Положительная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роста качества за последние 3 года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балл сдачи ЕГЭ по всем предметам выше среднего балла по Ярославской области (за исключением истории)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Высокие результаты выполнения Всероссийских проверочных работ в 4 классах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школа №56 является муниципальной инновационной площадкой и ресурсным центром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учёте в ОДН и КДН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ученик школы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Повысили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категорию 3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50151544"/>
              </p:ext>
            </p:extLst>
          </p:nvPr>
        </p:nvGraphicFramePr>
        <p:xfrm>
          <a:off x="251520" y="188640"/>
          <a:ext cx="864096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7047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9974350"/>
              </p:ext>
            </p:extLst>
          </p:nvPr>
        </p:nvGraphicFramePr>
        <p:xfrm>
          <a:off x="323528" y="260648"/>
          <a:ext cx="842493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995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34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864" cy="576"/>
            </a:xfrm>
            <a:prstGeom prst="rect">
              <a:avLst/>
            </a:prstGeom>
            <a:gradFill rotWithShape="0">
              <a:gsLst>
                <a:gs pos="0">
                  <a:srgbClr val="F6BB9B"/>
                </a:gs>
                <a:gs pos="100000">
                  <a:srgbClr val="F8BF99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" pitchFamily="18" charset="0"/>
              </a:endParaRPr>
            </a:p>
          </p:txBody>
        </p:sp>
        <p:sp>
          <p:nvSpPr>
            <p:cNvPr id="14344" name="Rectangle 6"/>
            <p:cNvSpPr>
              <a:spLocks noChangeArrowheads="1"/>
            </p:cNvSpPr>
            <p:nvPr/>
          </p:nvSpPr>
          <p:spPr bwMode="auto">
            <a:xfrm>
              <a:off x="0" y="576"/>
              <a:ext cx="864" cy="3744"/>
            </a:xfrm>
            <a:prstGeom prst="rect">
              <a:avLst/>
            </a:prstGeom>
            <a:gradFill rotWithShape="0">
              <a:gsLst>
                <a:gs pos="0">
                  <a:srgbClr val="F07F32"/>
                </a:gs>
                <a:gs pos="100000">
                  <a:srgbClr val="FEB12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" pitchFamily="18" charset="0"/>
              </a:endParaRPr>
            </a:p>
          </p:txBody>
        </p:sp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816" y="0"/>
              <a:ext cx="4944" cy="576"/>
            </a:xfrm>
            <a:prstGeom prst="rect">
              <a:avLst/>
            </a:prstGeom>
            <a:gradFill rotWithShape="0">
              <a:gsLst>
                <a:gs pos="0">
                  <a:srgbClr val="EC7734"/>
                </a:gs>
                <a:gs pos="100000">
                  <a:srgbClr val="EE7E34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" pitchFamily="18" charset="0"/>
              </a:endParaRPr>
            </a:p>
          </p:txBody>
        </p:sp>
        <p:sp>
          <p:nvSpPr>
            <p:cNvPr id="14346" name="Rectangle 8"/>
            <p:cNvSpPr>
              <a:spLocks noChangeArrowheads="1"/>
            </p:cNvSpPr>
            <p:nvPr/>
          </p:nvSpPr>
          <p:spPr bwMode="auto">
            <a:xfrm>
              <a:off x="864" y="576"/>
              <a:ext cx="4896" cy="3552"/>
            </a:xfrm>
            <a:prstGeom prst="rect">
              <a:avLst/>
            </a:prstGeom>
            <a:gradFill rotWithShape="0">
              <a:gsLst>
                <a:gs pos="0">
                  <a:srgbClr val="F6BE99"/>
                </a:gs>
                <a:gs pos="100000">
                  <a:srgbClr val="FFD79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" pitchFamily="18" charset="0"/>
              </a:endParaRPr>
            </a:p>
          </p:txBody>
        </p:sp>
        <p:sp>
          <p:nvSpPr>
            <p:cNvPr id="14347" name="Rectangle 9"/>
            <p:cNvSpPr>
              <a:spLocks noChangeArrowheads="1"/>
            </p:cNvSpPr>
            <p:nvPr/>
          </p:nvSpPr>
          <p:spPr bwMode="auto">
            <a:xfrm>
              <a:off x="96" y="4128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" pitchFamily="18" charset="0"/>
              </a:endParaRPr>
            </a:p>
          </p:txBody>
        </p:sp>
        <p:sp>
          <p:nvSpPr>
            <p:cNvPr id="14348" name="Rectangle 10"/>
            <p:cNvSpPr>
              <a:spLocks noChangeArrowheads="1"/>
            </p:cNvSpPr>
            <p:nvPr/>
          </p:nvSpPr>
          <p:spPr bwMode="auto">
            <a:xfrm>
              <a:off x="96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" pitchFamily="18" charset="0"/>
              </a:endParaRPr>
            </a:p>
          </p:txBody>
        </p:sp>
        <p:sp>
          <p:nvSpPr>
            <p:cNvPr id="14349" name="Rectangle 11"/>
            <p:cNvSpPr>
              <a:spLocks noChangeArrowheads="1"/>
            </p:cNvSpPr>
            <p:nvPr/>
          </p:nvSpPr>
          <p:spPr bwMode="auto">
            <a:xfrm>
              <a:off x="240" y="3984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2400">
                <a:latin typeface="Times" pitchFamily="18" charset="0"/>
              </a:endParaRPr>
            </a:p>
          </p:txBody>
        </p:sp>
        <p:sp>
          <p:nvSpPr>
            <p:cNvPr id="14350" name="Line 12"/>
            <p:cNvSpPr>
              <a:spLocks noChangeShapeType="1"/>
            </p:cNvSpPr>
            <p:nvPr/>
          </p:nvSpPr>
          <p:spPr bwMode="auto">
            <a:xfrm>
              <a:off x="864" y="0"/>
              <a:ext cx="0" cy="432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Line 13"/>
            <p:cNvSpPr>
              <a:spLocks noChangeShapeType="1"/>
            </p:cNvSpPr>
            <p:nvPr/>
          </p:nvSpPr>
          <p:spPr bwMode="auto">
            <a:xfrm>
              <a:off x="816" y="0"/>
              <a:ext cx="0" cy="432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Line 14"/>
            <p:cNvSpPr>
              <a:spLocks noChangeShapeType="1"/>
            </p:cNvSpPr>
            <p:nvPr/>
          </p:nvSpPr>
          <p:spPr bwMode="auto">
            <a:xfrm rot="5400000">
              <a:off x="2880" y="-2304"/>
              <a:ext cx="0" cy="57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3" name="Line 15"/>
            <p:cNvSpPr>
              <a:spLocks noChangeShapeType="1"/>
            </p:cNvSpPr>
            <p:nvPr/>
          </p:nvSpPr>
          <p:spPr bwMode="auto">
            <a:xfrm rot="5400000">
              <a:off x="2928" y="1296"/>
              <a:ext cx="0" cy="566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14450" y="1071563"/>
            <a:ext cx="7829550" cy="5253037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ru-RU" sz="2400" dirty="0" smtClean="0"/>
              <a:t>Директора муниципального</a:t>
            </a:r>
          </a:p>
          <a:p>
            <a:pPr algn="ctr" eaLnBrk="1" hangingPunct="1">
              <a:buFontTx/>
              <a:buNone/>
            </a:pPr>
            <a:r>
              <a:rPr lang="ru-RU" sz="2400" dirty="0" smtClean="0"/>
              <a:t>образовательного учреждения средней</a:t>
            </a:r>
          </a:p>
          <a:p>
            <a:pPr algn="ctr" eaLnBrk="1" hangingPunct="1">
              <a:buFontTx/>
              <a:buNone/>
            </a:pPr>
            <a:r>
              <a:rPr lang="ru-RU" sz="2400" dirty="0" smtClean="0"/>
              <a:t>общеобразовательной школы № 56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/>
              <a:t>(150064 г. Ярославль, </a:t>
            </a:r>
            <a:r>
              <a:rPr lang="ru-RU" sz="2400" i="1" dirty="0" err="1" smtClean="0"/>
              <a:t>пр-д</a:t>
            </a:r>
            <a:r>
              <a:rPr lang="ru-RU" sz="2400" i="1" dirty="0" smtClean="0"/>
              <a:t> Моторостроителей, д. 10, 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/>
              <a:t>тел/факс: (4852)56-11-70, </a:t>
            </a:r>
            <a:r>
              <a:rPr lang="en-US" sz="2400" i="1" dirty="0" smtClean="0"/>
              <a:t>e-mail</a:t>
            </a:r>
            <a:r>
              <a:rPr lang="ru-RU" sz="2400" i="1" dirty="0" smtClean="0"/>
              <a:t>:</a:t>
            </a:r>
            <a:r>
              <a:rPr lang="en-US" sz="2400" i="1" dirty="0" smtClean="0"/>
              <a:t> yarsch056@yandex.ru</a:t>
            </a:r>
          </a:p>
          <a:p>
            <a:pPr algn="ctr" eaLnBrk="1" hangingPunct="1">
              <a:buFontTx/>
              <a:buNone/>
            </a:pPr>
            <a:r>
              <a:rPr lang="ru-RU" sz="2400" dirty="0" smtClean="0"/>
              <a:t>«Отличника народного просвещения»</a:t>
            </a:r>
          </a:p>
          <a:p>
            <a:pPr algn="ctr" eaLnBrk="1" hangingPunct="1">
              <a:buFontTx/>
              <a:buNone/>
            </a:pPr>
            <a:r>
              <a:rPr lang="ru-RU" sz="2400" dirty="0" smtClean="0"/>
              <a:t>«Почетного работника образования»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/>
              <a:t>Озеровой Татьяны Николаевны 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/>
              <a:t>(Высшая квалификационная категория, 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/>
              <a:t>педагогический стаж – 38 лет, руководящий стаж – 34 года, </a:t>
            </a:r>
          </a:p>
          <a:p>
            <a:pPr algn="ctr" eaLnBrk="1" hangingPunct="1">
              <a:buFontTx/>
              <a:buNone/>
            </a:pPr>
            <a:r>
              <a:rPr lang="ru-RU" sz="2400" i="1" dirty="0" smtClean="0"/>
              <a:t>в школе № 56 – 31 лет)</a:t>
            </a:r>
            <a:endParaRPr lang="en-US" sz="2400" i="1" dirty="0" smtClean="0"/>
          </a:p>
          <a:p>
            <a:pPr algn="ctr" eaLnBrk="1" hangingPunct="1">
              <a:buFontTx/>
              <a:buNone/>
            </a:pPr>
            <a:r>
              <a:rPr lang="ru-RU" sz="2400" i="1" dirty="0" smtClean="0">
                <a:solidFill>
                  <a:schemeClr val="accent6"/>
                </a:solidFill>
              </a:rPr>
              <a:t>15</a:t>
            </a:r>
            <a:r>
              <a:rPr lang="en-US" sz="2400" i="1" dirty="0" smtClean="0">
                <a:solidFill>
                  <a:schemeClr val="accent6"/>
                </a:solidFill>
              </a:rPr>
              <a:t>.</a:t>
            </a:r>
            <a:r>
              <a:rPr lang="ru-RU" sz="2400" i="1" dirty="0" smtClean="0">
                <a:solidFill>
                  <a:schemeClr val="accent6"/>
                </a:solidFill>
              </a:rPr>
              <a:t>12</a:t>
            </a:r>
            <a:r>
              <a:rPr lang="en-US" sz="2400" i="1" dirty="0" smtClean="0">
                <a:solidFill>
                  <a:schemeClr val="accent6"/>
                </a:solidFill>
              </a:rPr>
              <a:t>.20</a:t>
            </a:r>
            <a:r>
              <a:rPr lang="ru-RU" sz="2400" i="1" dirty="0" smtClean="0">
                <a:solidFill>
                  <a:schemeClr val="accent6"/>
                </a:solidFill>
              </a:rPr>
              <a:t>17</a:t>
            </a:r>
          </a:p>
        </p:txBody>
      </p:sp>
      <p:sp>
        <p:nvSpPr>
          <p:cNvPr id="14340" name="Заголовок 1"/>
          <p:cNvSpPr>
            <a:spLocks/>
          </p:cNvSpPr>
          <p:nvPr/>
        </p:nvSpPr>
        <p:spPr bwMode="auto">
          <a:xfrm>
            <a:off x="1739900" y="4445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3200">
              <a:solidFill>
                <a:schemeClr val="bg1"/>
              </a:solidFill>
              <a:latin typeface="Constantia" pitchFamily="18" charset="0"/>
            </a:endParaRPr>
          </a:p>
        </p:txBody>
      </p:sp>
      <p:sp>
        <p:nvSpPr>
          <p:cNvPr id="14341" name="Содержимое 2"/>
          <p:cNvSpPr>
            <a:spLocks/>
          </p:cNvSpPr>
          <p:nvPr/>
        </p:nvSpPr>
        <p:spPr bwMode="auto">
          <a:xfrm>
            <a:off x="1403350" y="974725"/>
            <a:ext cx="77406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75" indent="-15875">
              <a:spcBef>
                <a:spcPct val="20000"/>
              </a:spcBef>
              <a:buClr>
                <a:schemeClr val="accent1"/>
              </a:buClr>
              <a:buFont typeface="Webdings" pitchFamily="18" charset="2"/>
              <a:buNone/>
            </a:pPr>
            <a:endParaRPr lang="ru-RU" b="1">
              <a:latin typeface="Constantia" pitchFamily="18" charset="0"/>
            </a:endParaRPr>
          </a:p>
        </p:txBody>
      </p:sp>
      <p:sp>
        <p:nvSpPr>
          <p:cNvPr id="14342" name="Прямоугольник 16"/>
          <p:cNvSpPr>
            <a:spLocks noChangeArrowheads="1"/>
          </p:cNvSpPr>
          <p:nvPr/>
        </p:nvSpPr>
        <p:spPr bwMode="auto">
          <a:xfrm>
            <a:off x="1500188" y="0"/>
            <a:ext cx="7072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Публичный доклад</a:t>
            </a:r>
            <a:endParaRPr lang="ru-RU" sz="5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8599904"/>
              </p:ext>
            </p:extLst>
          </p:nvPr>
        </p:nvGraphicFramePr>
        <p:xfrm>
          <a:off x="251520" y="260648"/>
          <a:ext cx="8568951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9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857364"/>
          <a:ext cx="8715436" cy="3318431"/>
        </p:xfrm>
        <a:graphic>
          <a:graphicData uri="http://schemas.openxmlformats.org/drawingml/2006/table">
            <a:tbl>
              <a:tblPr/>
              <a:tblGrid>
                <a:gridCol w="924968"/>
                <a:gridCol w="1002532"/>
                <a:gridCol w="418265"/>
                <a:gridCol w="413192"/>
                <a:gridCol w="413192"/>
                <a:gridCol w="308081"/>
                <a:gridCol w="1661463"/>
                <a:gridCol w="1228701"/>
                <a:gridCol w="1228701"/>
                <a:gridCol w="1116341"/>
              </a:tblGrid>
              <a:tr h="707409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 3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 2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Справляемость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Качество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Средняя оценка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5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9-А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26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Широкова С.В.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62%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3,69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5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9-Б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Моторнова М.Ю.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83%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51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9-Г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23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14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Широкова С.В.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96%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35%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73"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73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33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98,6%</a:t>
                      </a: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60,3%</a:t>
                      </a: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727" marR="54727" marT="760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3,73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142844" y="571481"/>
            <a:ext cx="74412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Итоги ГИА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обязательному предмету математика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000240"/>
          <a:ext cx="9143999" cy="2792677"/>
        </p:xfrm>
        <a:graphic>
          <a:graphicData uri="http://schemas.openxmlformats.org/drawingml/2006/table">
            <a:tbl>
              <a:tblPr/>
              <a:tblGrid>
                <a:gridCol w="1121155"/>
                <a:gridCol w="879077"/>
                <a:gridCol w="500066"/>
                <a:gridCol w="500066"/>
                <a:gridCol w="500066"/>
                <a:gridCol w="500066"/>
                <a:gridCol w="1686547"/>
                <a:gridCol w="1218960"/>
                <a:gridCol w="1019036"/>
                <a:gridCol w="1218960"/>
              </a:tblGrid>
              <a:tr h="661245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Класс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 «5»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 «4»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 «3»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 «2»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Справляемость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Качество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Средняя оценка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7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Times New Roman"/>
                          <a:ea typeface="Times New Roman"/>
                          <a:cs typeface="Times New Roman"/>
                        </a:rPr>
                        <a:t>9-А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Писарева М.В.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92%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7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9-Б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24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13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Писарева М.В.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83%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7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9-Г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23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13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Макова С.С.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74%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771"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73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27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34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800">
                        <a:latin typeface="Calibri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latin typeface="Times New Roman"/>
                          <a:ea typeface="Times New Roman"/>
                          <a:cs typeface="Times New Roman"/>
                        </a:rPr>
                        <a:t>84%</a:t>
                      </a:r>
                      <a:r>
                        <a:rPr lang="ru-RU" sz="1800" kern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758" marR="51758" marT="71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0" y="541548"/>
            <a:ext cx="786984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Итоги ГИА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обязательному предмету русский язык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857232"/>
          <a:ext cx="9144000" cy="6104614"/>
        </p:xfrm>
        <a:graphic>
          <a:graphicData uri="http://schemas.openxmlformats.org/drawingml/2006/table">
            <a:tbl>
              <a:tblPr/>
              <a:tblGrid>
                <a:gridCol w="258427"/>
                <a:gridCol w="1098863"/>
                <a:gridCol w="688426"/>
                <a:gridCol w="624024"/>
                <a:gridCol w="480228"/>
                <a:gridCol w="480906"/>
                <a:gridCol w="512498"/>
                <a:gridCol w="1714512"/>
                <a:gridCol w="928694"/>
                <a:gridCol w="1500198"/>
                <a:gridCol w="857224"/>
              </a:tblGrid>
              <a:tr h="7508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Предмет класс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Число участников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«5»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«4»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«3»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«2»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Учитель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Справляемость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Качество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>
                          <a:latin typeface="Times New Roman"/>
                          <a:ea typeface="Times New Roman"/>
                          <a:cs typeface="Times New Roman"/>
                        </a:rPr>
                        <a:t>Средняя оценка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0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Английский язык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Михалева Т.В.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( 67%),  100%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Обществознание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50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Катышев Д.А.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(43% ),  54%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9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Информатика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Корчевцева Л.И., Вячеславов П.Н.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(83%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),  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92%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География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Гришина О.Е.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(21%),  78%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Химия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12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Зеленкова О.Н.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(72%),  87%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4,35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Биология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Цуканова О.А.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(29% ),  56%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Физика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Павлова Н.А.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(13% ),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73%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smtClean="0">
                          <a:latin typeface="Times New Roman"/>
                          <a:ea typeface="Times New Roman"/>
                          <a:cs typeface="Times New Roman"/>
                        </a:rPr>
                        <a:t>3,7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История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Катышев Д.А.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(0%),     33%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3,3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Литература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Писарева М.В.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(100%),   100%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6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>
                        <a:latin typeface="Calibri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146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23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80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43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600" dirty="0">
                        <a:latin typeface="Calibri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100%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(46% ),  70,5%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822" marR="48822" marT="6781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1" y="2142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Итоги ГИА-9 по предметам по выбору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114949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effectLst/>
              </a:rPr>
              <a:t>Успешность («4» и «5»)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99276293"/>
              </p:ext>
            </p:extLst>
          </p:nvPr>
        </p:nvGraphicFramePr>
        <p:xfrm>
          <a:off x="304799" y="1268760"/>
          <a:ext cx="8587680" cy="54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0977"/>
                <a:gridCol w="1971341"/>
                <a:gridCol w="2111159"/>
                <a:gridCol w="2254203"/>
              </a:tblGrid>
              <a:tr h="17011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0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Вся выборка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5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38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школа №56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268A4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4000" b="1" dirty="0">
                        <a:solidFill>
                          <a:srgbClr val="268A4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268A4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4000" b="1" dirty="0">
                        <a:solidFill>
                          <a:srgbClr val="268A4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268A4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</a:t>
                      </a:r>
                      <a:endParaRPr lang="ru-RU" sz="4000" b="1" dirty="0">
                        <a:solidFill>
                          <a:srgbClr val="268A4C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990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Канцелярия\фото линолиум\IMG_0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52550"/>
            <a:ext cx="3643338" cy="4857784"/>
          </a:xfrm>
          <a:prstGeom prst="rect">
            <a:avLst/>
          </a:prstGeom>
          <a:noFill/>
        </p:spPr>
      </p:pic>
      <p:pic>
        <p:nvPicPr>
          <p:cNvPr id="25603" name="Picture 3" descr="C:\Users\Канцелярия\фото линолиум\после\IMG_2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76749" y="2095491"/>
            <a:ext cx="4762533" cy="35719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ЦДО (до и после)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Окна столовая (до и после)</a:t>
            </a:r>
            <a:endParaRPr lang="ru-RU" dirty="0"/>
          </a:p>
        </p:txBody>
      </p:sp>
      <p:pic>
        <p:nvPicPr>
          <p:cNvPr id="26626" name="Picture 2" descr="C:\Users\Канцелярия\фото линолиум\Новая папка (2)\IMG_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929222" cy="3696917"/>
          </a:xfrm>
          <a:prstGeom prst="rect">
            <a:avLst/>
          </a:prstGeom>
          <a:noFill/>
        </p:spPr>
      </p:pic>
      <p:pic>
        <p:nvPicPr>
          <p:cNvPr id="26627" name="Picture 3" descr="C:\Users\Канцелярия\фото линолиум\Новая папка (2)\20170927_154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786058"/>
            <a:ext cx="5157782" cy="3868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Окна кабинет технологии девочки</a:t>
            </a:r>
            <a:br>
              <a:rPr lang="ru-RU" dirty="0" smtClean="0"/>
            </a:br>
            <a:r>
              <a:rPr lang="ru-RU" dirty="0" smtClean="0"/>
              <a:t>(до и после )</a:t>
            </a:r>
            <a:endParaRPr lang="ru-RU" dirty="0"/>
          </a:p>
        </p:txBody>
      </p:sp>
      <p:pic>
        <p:nvPicPr>
          <p:cNvPr id="27650" name="Picture 2" descr="C:\Users\Канцелярия\фото линолиум\Новая папка (2)\IMG_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4629160" cy="3471870"/>
          </a:xfrm>
          <a:prstGeom prst="rect">
            <a:avLst/>
          </a:prstGeom>
          <a:noFill/>
        </p:spPr>
      </p:pic>
      <p:pic>
        <p:nvPicPr>
          <p:cNvPr id="27651" name="Picture 3" descr="C:\Users\Канцелярия\фото линолиум\Новая папка (2)\20170927_154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1" y="3107528"/>
            <a:ext cx="5000628" cy="3750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Пушкинская гостиная </a:t>
            </a:r>
            <a:endParaRPr lang="ru-RU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285860"/>
            <a:ext cx="9175815" cy="516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Столовая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230232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 cstate="print"/>
          <a:srcRect l="12102" t="10873" r="54904" b="75406"/>
          <a:stretch>
            <a:fillRect/>
          </a:stretch>
        </p:blipFill>
        <p:spPr bwMode="auto">
          <a:xfrm>
            <a:off x="0" y="0"/>
            <a:ext cx="410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/>
          <a:srcRect l="55507" t="10873" r="11475" b="75569"/>
          <a:stretch>
            <a:fillRect/>
          </a:stretch>
        </p:blipFill>
        <p:spPr bwMode="auto">
          <a:xfrm>
            <a:off x="5035550" y="0"/>
            <a:ext cx="41084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 l="51646" t="16959" r="38219" b="63551"/>
          <a:stretch>
            <a:fillRect/>
          </a:stretch>
        </p:blipFill>
        <p:spPr bwMode="auto">
          <a:xfrm>
            <a:off x="4121150" y="0"/>
            <a:ext cx="893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1"/>
          <p:cNvSpPr txBox="1">
            <a:spLocks noChangeArrowheads="1"/>
          </p:cNvSpPr>
          <p:nvPr/>
        </p:nvSpPr>
        <p:spPr bwMode="auto">
          <a:xfrm>
            <a:off x="239621" y="1159047"/>
            <a:ext cx="8686800" cy="969556"/>
          </a:xfrm>
          <a:prstGeom prst="rect">
            <a:avLst/>
          </a:prstGeom>
          <a:gradFill>
            <a:gsLst>
              <a:gs pos="0">
                <a:srgbClr val="FFFF99">
                  <a:lumMod val="93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Системные приоритеты государственной политики в сфере образования</a:t>
            </a:r>
            <a:endParaRPr lang="ru-RU" sz="28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5888" y="2276475"/>
          <a:ext cx="8863012" cy="4449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2428"/>
                <a:gridCol w="6730584"/>
              </a:tblGrid>
              <a:tr h="595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Приоритеты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Направления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</a:tr>
              <a:tr h="879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Первый приоритет</a:t>
                      </a:r>
                      <a:endParaRPr lang="ru-RU" sz="19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обеспечение доступности дошкольного образования</a:t>
                      </a:r>
                      <a:endParaRPr lang="ru-RU" sz="19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</a:tr>
              <a:tr h="1049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Второй приоритет</a:t>
                      </a:r>
                      <a:endParaRPr lang="ru-RU" sz="19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повышение качества результатов образования </a:t>
                      </a:r>
                      <a:r>
                        <a:rPr lang="ru-RU" sz="19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за счет введения новых государственных образовательных стандартов</a:t>
                      </a:r>
                      <a:endParaRPr lang="ru-RU" sz="19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</a:tr>
              <a:tr h="10703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Третий приоритет</a:t>
                      </a:r>
                      <a:endParaRPr lang="ru-RU" sz="19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развитие сферы непрерывного образования на протяжении всей жизни человека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ru-RU" sz="19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</a:tr>
              <a:tr h="85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Четвертый приоритет</a:t>
                      </a:r>
                      <a:endParaRPr lang="ru-RU" sz="19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 Black" pitchFamily="34" charset="0"/>
                        </a:rPr>
                        <a:t>укрепление единства образовательного пространства России</a:t>
                      </a:r>
                      <a:endParaRPr lang="ru-RU" sz="19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solidFill>
                      <a:schemeClr val="accent1">
                        <a:alpha val="44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1530" name="Picture 2"/>
          <p:cNvPicPr>
            <a:picLocks noChangeAspect="1" noChangeArrowheads="1"/>
          </p:cNvPicPr>
          <p:nvPr/>
        </p:nvPicPr>
        <p:blipFill>
          <a:blip r:embed="rId2" cstate="print"/>
          <a:srcRect l="12102" t="10873" r="54904" b="75406"/>
          <a:stretch>
            <a:fillRect/>
          </a:stretch>
        </p:blipFill>
        <p:spPr bwMode="auto">
          <a:xfrm>
            <a:off x="15875" y="7938"/>
            <a:ext cx="410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31" name="Picture 2"/>
          <p:cNvPicPr>
            <a:picLocks noChangeAspect="1" noChangeArrowheads="1"/>
          </p:cNvPicPr>
          <p:nvPr/>
        </p:nvPicPr>
        <p:blipFill>
          <a:blip r:embed="rId2" cstate="print"/>
          <a:srcRect l="12102" t="10873" r="54904" b="75406"/>
          <a:stretch>
            <a:fillRect/>
          </a:stretch>
        </p:blipFill>
        <p:spPr bwMode="auto">
          <a:xfrm>
            <a:off x="168275" y="160338"/>
            <a:ext cx="410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2102" t="10873" r="54904" b="75406"/>
          <a:stretch>
            <a:fillRect/>
          </a:stretch>
        </p:blipFill>
        <p:spPr bwMode="auto">
          <a:xfrm>
            <a:off x="0" y="0"/>
            <a:ext cx="4105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 l="55507" t="10873" r="11475" b="75569"/>
          <a:stretch>
            <a:fillRect/>
          </a:stretch>
        </p:blipFill>
        <p:spPr bwMode="auto">
          <a:xfrm>
            <a:off x="5035550" y="0"/>
            <a:ext cx="41084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 l="51646" t="16959" r="38219" b="63551"/>
          <a:stretch>
            <a:fillRect/>
          </a:stretch>
        </p:blipFill>
        <p:spPr bwMode="auto">
          <a:xfrm>
            <a:off x="4121150" y="0"/>
            <a:ext cx="893763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105251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Е.А Иванова</a:t>
            </a:r>
            <a:br>
              <a:rPr lang="ru-RU" sz="2000" dirty="0" smtClean="0"/>
            </a:br>
            <a:r>
              <a:rPr lang="ru-RU" sz="2000" dirty="0" smtClean="0"/>
              <a:t>директор департамента образования </a:t>
            </a:r>
            <a:br>
              <a:rPr lang="ru-RU" sz="2000" dirty="0" smtClean="0"/>
            </a:br>
            <a:r>
              <a:rPr lang="ru-RU" sz="2000" dirty="0" smtClean="0"/>
              <a:t>города </a:t>
            </a:r>
            <a:r>
              <a:rPr lang="ru-RU" sz="2000" dirty="0" err="1" smtClean="0"/>
              <a:t>ярославля</a:t>
            </a:r>
            <a:endParaRPr lang="ru-RU" sz="20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2285992"/>
            <a:ext cx="9144000" cy="39290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Перспективные проекты: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Реализация концепции развития математического образования в РФ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Реализация концепции развития дополнительного образования в РФ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Шахматы в школе: как инструмент развития мышления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Формирование муниципальной системы профориентации и поддержки профессионального самоопределения обучающихся.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Сетевое взаимодействие при реализации образовательных программ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конкурсного движения в муниципальной системе образования для всех участников образовательной деятельности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кадрового потенциала в системе образования города Ярославля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tx1"/>
              </a:buClr>
              <a:buFont typeface="Wingdings" pitchFamily="2" charset="2"/>
              <a:buChar char="§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6" name="Picture 2" descr="http://www.yarnews.net/files/1/220x142/554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928670"/>
            <a:ext cx="2095500" cy="1352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841248"/>
          </a:xfrm>
        </p:spPr>
        <p:txBody>
          <a:bodyPr>
            <a:noAutofit/>
          </a:bodyPr>
          <a:lstStyle/>
          <a:p>
            <a:r>
              <a:rPr lang="ru-RU" sz="2800" dirty="0"/>
              <a:t>Участие школы в мероприятиях различного </a:t>
            </a:r>
            <a:r>
              <a:rPr lang="ru-RU" sz="2800" dirty="0" smtClean="0"/>
              <a:t>уровня в 2016-2017 учебном году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071546"/>
          <a:ext cx="8858312" cy="5214974"/>
        </p:xfrm>
        <a:graphic>
          <a:graphicData uri="http://schemas.openxmlformats.org/drawingml/2006/table">
            <a:tbl>
              <a:tblPr/>
              <a:tblGrid>
                <a:gridCol w="3141685"/>
                <a:gridCol w="5716627"/>
              </a:tblGrid>
              <a:tr h="8691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64" marR="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64" marR="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58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Результативное участие ОУ и учащихся в мероприятиях различного уровня.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64" marR="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легкоатлетическая эстафета имени В.В. Терешковой, участие </a:t>
                      </a:r>
                      <a:r>
                        <a:rPr lang="ru-RU" sz="2800" b="1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 чел</a:t>
                      </a:r>
                      <a:r>
                        <a:rPr lang="ru-RU" sz="2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., 17.09.2016 г. результат </a:t>
                      </a: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 место</a:t>
                      </a:r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проведение социально значимой акции «Чудо с грядки».</a:t>
                      </a:r>
                      <a:endParaRPr lang="ru-RU" sz="2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8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Волонтерская деятельность (помощь приюту «ВИТА») - благодарственное письмо. </a:t>
                      </a:r>
                      <a:endParaRPr lang="ru-RU" sz="28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964" marR="99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8" y="142876"/>
          <a:ext cx="8621089" cy="6371458"/>
        </p:xfrm>
        <a:graphic>
          <a:graphicData uri="http://schemas.openxmlformats.org/drawingml/2006/table">
            <a:tbl>
              <a:tblPr/>
              <a:tblGrid>
                <a:gridCol w="2394275"/>
                <a:gridCol w="6226814"/>
              </a:tblGrid>
              <a:tr h="4126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IV 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квартал 2016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83" marR="1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83" marR="1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9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Результативное </a:t>
                      </a:r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ОУ и учащихся в мероприятиях различного уровня.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83" marR="1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16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конкурсе «Учитель года» Демичевой И.В., учителя начальных классов.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городском экологическом фестивале творчества «Земля - наш общий дом» (специальный диплом, 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86 дипломов участника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место).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во Всероссийском конкурсе «</a:t>
                      </a:r>
                      <a:r>
                        <a:rPr lang="ru-RU" sz="1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Вопросита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блиц олимпиады «</a:t>
                      </a:r>
                      <a:r>
                        <a:rPr lang="en-US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My house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»(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место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форуме «Будущие интеллектуальные лидеры России»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тематическом вечере «Сколько можно - ищите мира!»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муниципальном этапе Всероссийских спортивных игр школьников «Президентские спортивные игры» по настольному теннису (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 человек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во Всероссийской олимпиаде Олимпиада школьников.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Городские соревнования «Керлинг» (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место</a:t>
                      </a: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Сбор «Актива г. Ярославля»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5083" marR="150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-2"/>
          <a:ext cx="8901274" cy="6905244"/>
        </p:xfrm>
        <a:graphic>
          <a:graphicData uri="http://schemas.openxmlformats.org/drawingml/2006/table">
            <a:tbl>
              <a:tblPr/>
              <a:tblGrid>
                <a:gridCol w="1294731"/>
                <a:gridCol w="7606543"/>
              </a:tblGrid>
              <a:tr h="22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кварта201</a:t>
                      </a:r>
                      <a:r>
                        <a:rPr lang="en-US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38" marR="9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38" marR="9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Результативное участие ОУ и учащихся в мероприятиях различного уровня.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38" marR="9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во всероссийском конкурсе по обществознанию  ко Всемирному дню религии» от проекта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mega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talent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  дипломов победителей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( 31.01.2017)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во всероссийском конкурсе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 Кроссворд к Международному дню кино» от проекта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mega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talent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-16 дипломов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Международной олимпиаде по экономике для 10-11-х классов» » от проекта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mega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talent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-1- диплом 3 место,2  сертификата участника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во всероссийском « Конкурсе по авторской песне» Мир бардов» от проекта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mega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talent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диплома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степени,10 дипломов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степени,6 дипломов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степени, 2 сертификата участника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( 01.02.2017)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международной олимпиаде по французскому языку для 5-11 классов от проекта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mega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talent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 3 сертификата участника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.( 01.02.2017)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Международной олимпиаде по математике « В гостях у </a:t>
                      </a:r>
                      <a:r>
                        <a:rPr lang="ru-RU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Карлсона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»-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диплом за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место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международном проекте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INTOLIMP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ORG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- 1 диплом призера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степени серии олимпиад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 Зима 2017» по русскому языку.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</a:t>
                      </a:r>
                      <a:r>
                        <a:rPr lang="ru-RU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межпредметной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онлайн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олимпиаде Учи. </a:t>
                      </a:r>
                      <a:r>
                        <a:rPr lang="ru-RU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ру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-диплом победителя,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похвальная грамота.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Участие в районном  смотре художественной самодеятельности-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дипломов.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городском конкурсе масленичных кукол- благодарственное письмо.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городском конкурсе малых театральных форм» Глагол»- 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специальный диплом -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свидетельствоучастника-3, благодарственные письма-3.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победителя </a:t>
                      </a:r>
                      <a:r>
                        <a:rPr lang="en-US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место- 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учителя физической культуры </a:t>
                      </a:r>
                      <a:r>
                        <a:rPr lang="ru-RU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Мозалевской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Т.Р., занявшей призовое место в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IV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Международной олимпиаде для учителей « Профессиональная гордость» от проекта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mega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talent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com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Благодарственное письмо Зеленковой О.Н. за активное участие в работе международного проекта для учителей  </a:t>
                      </a:r>
                      <a:r>
                        <a:rPr lang="en-US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videourok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38" marR="96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05" y="0"/>
          <a:ext cx="8769050" cy="6858000"/>
        </p:xfrm>
        <a:graphic>
          <a:graphicData uri="http://schemas.openxmlformats.org/drawingml/2006/table">
            <a:tbl>
              <a:tblPr/>
              <a:tblGrid>
                <a:gridCol w="1375214"/>
                <a:gridCol w="7393836"/>
              </a:tblGrid>
              <a:tr h="263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 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квартал 201</a:t>
                      </a:r>
                      <a:r>
                        <a:rPr lang="en-US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86" marR="1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  <a:endParaRPr lang="ru-RU" sz="15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86" marR="1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42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Результативное участие ОУ и учащихся в мероприятиях различного уровня.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86" marR="1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Соревнования по настольному теннису среди обучающихся школ Дзержинского района – дипломы 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и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места. </a:t>
                      </a:r>
                      <a:endParaRPr lang="ru-RU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Муниципальный этап Всероссийских спортивных соревнований школьников «Президентские состязания» дипломы 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диплом за </a:t>
                      </a:r>
                      <a:r>
                        <a:rPr lang="en-US" sz="15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5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en-US" sz="15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Десятые 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городские </a:t>
                      </a:r>
                      <a:r>
                        <a:rPr lang="ru-RU"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Норские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чтения – сертификаты </a:t>
                      </a:r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участников</a:t>
                      </a:r>
                      <a:endParaRPr lang="en-US" sz="15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Международный 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фестиваль-конкурс «Весна Победы» - диплом лауреата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степени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Турнир по футболу среди команд школьных спортивных клубов города Ярославля «Ярославский мяч» - </a:t>
                      </a:r>
                      <a:r>
                        <a:rPr lang="ru-RU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и 3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место.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районом этапе городской детско-юношеской оборонно-спортивный игры «Победа -2017»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Орнитологический конкурс МОУДО ДЭЦ «Родник» - диплом за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Открытый интеллектуальный географический чемпионат «Ярославский Эрудит» – сертификат участника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Участие в интернет олимпиадах «</a:t>
                      </a:r>
                      <a:r>
                        <a:rPr lang="ru-RU"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Инфоурок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«</a:t>
                      </a:r>
                      <a:r>
                        <a:rPr lang="ru-RU"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Инфознайка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«</a:t>
                      </a:r>
                      <a:r>
                        <a:rPr lang="ru-RU"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Мультиурок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 диплом 44 шт., «</a:t>
                      </a:r>
                      <a:r>
                        <a:rPr lang="ru-RU"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Учи.ру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«Мега талант» - диплом победителя 6 шт.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Благодарность учителям Лузгиной Г.А., </a:t>
                      </a:r>
                      <a:r>
                        <a:rPr lang="ru-RU" sz="15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Криулиной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Л.П. от МОУДО ДЭЦ «Родник»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Диплом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степени «За самое активное образовательное учреждение» от МОУДО ДЭЦ «Родник»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Несение Почётного караула на Посту №1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Городской этап областного Фестиваля творчества «Мы вместе» на французском, английском, немецком – диплом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степени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XXI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международный конкурс «Талантливые дети» - дипломы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степени,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степени.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Творческий проект «Помним, дорожим, гордимся» в номинации: Виртуальная экскурсия «Город, в котором я живу» - диплом за </a:t>
                      </a:r>
                      <a:r>
                        <a:rPr lang="en-US" sz="15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место.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175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Эколого-географическая игра «Широка страна моя родная!» - грамота участника. </a:t>
                      </a:r>
                      <a:endParaRPr lang="ru-RU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986" marR="139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Прямоугольник 7"/>
          <p:cNvSpPr>
            <a:spLocks noChangeArrowheads="1"/>
          </p:cNvSpPr>
          <p:nvPr/>
        </p:nvSpPr>
        <p:spPr bwMode="auto">
          <a:xfrm>
            <a:off x="1043608" y="1052736"/>
            <a:ext cx="67431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Контингент учащихся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498475" y="2285992"/>
          <a:ext cx="8323263" cy="2909896"/>
        </p:xfrm>
        <a:graphic>
          <a:graphicData uri="http://schemas.openxmlformats.org/presentationml/2006/ole">
            <p:oleObj spid="_x0000_s1026" name="Worksheet" r:id="rId3" imgW="3657523" imgH="1181229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1767</Words>
  <PresentationFormat>Экран (4:3)</PresentationFormat>
  <Paragraphs>449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Трек</vt:lpstr>
      <vt:lpstr>Worksheet</vt:lpstr>
      <vt:lpstr>Слайд 1</vt:lpstr>
      <vt:lpstr>Слайд 2</vt:lpstr>
      <vt:lpstr>Слайд 3</vt:lpstr>
      <vt:lpstr>Е.А Иванова директор департамента образования  города ярославля</vt:lpstr>
      <vt:lpstr>Участие школы в мероприятиях различного уровня в 2016-2017 учебном году</vt:lpstr>
      <vt:lpstr>Слайд 6</vt:lpstr>
      <vt:lpstr>Слайд 7</vt:lpstr>
      <vt:lpstr>Слайд 8</vt:lpstr>
      <vt:lpstr>Слайд 9</vt:lpstr>
      <vt:lpstr>Слайд 10</vt:lpstr>
      <vt:lpstr>Слайд 11</vt:lpstr>
      <vt:lpstr>Поступление выпускников 11 класса</vt:lpstr>
      <vt:lpstr>Процент обучающихся справившихся с ЕГЭ  в 2016-2017 гг</vt:lpstr>
      <vt:lpstr>Слайд 14</vt:lpstr>
      <vt:lpstr>Слайд 15</vt:lpstr>
      <vt:lpstr>Лучшие результаты ЕГЭ-2017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Успешность («4» и «5») </vt:lpstr>
      <vt:lpstr>ЦДО (до и после)</vt:lpstr>
      <vt:lpstr>Окна столовая (до и после)</vt:lpstr>
      <vt:lpstr>Окна кабинет технологии девочки (до и после )</vt:lpstr>
      <vt:lpstr>Пушкинская гостиная </vt:lpstr>
      <vt:lpstr>Столовая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доклад</dc:title>
  <dc:creator>Канцелярия</dc:creator>
  <cp:lastModifiedBy>Пользователь Windows</cp:lastModifiedBy>
  <cp:revision>35</cp:revision>
  <dcterms:created xsi:type="dcterms:W3CDTF">2017-12-11T07:57:59Z</dcterms:created>
  <dcterms:modified xsi:type="dcterms:W3CDTF">2017-12-19T06:48:22Z</dcterms:modified>
</cp:coreProperties>
</file>